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5" r:id="rId5"/>
    <p:sldId id="276" r:id="rId6"/>
    <p:sldId id="256" r:id="rId7"/>
    <p:sldId id="257" r:id="rId8"/>
    <p:sldId id="263" r:id="rId9"/>
    <p:sldId id="264" r:id="rId10"/>
    <p:sldId id="265" r:id="rId11"/>
    <p:sldId id="266" r:id="rId12"/>
    <p:sldId id="267" r:id="rId13"/>
    <p:sldId id="268" r:id="rId14"/>
    <p:sldId id="269" r:id="rId15"/>
    <p:sldId id="270" r:id="rId16"/>
    <p:sldId id="271" r:id="rId17"/>
    <p:sldId id="258" r:id="rId18"/>
    <p:sldId id="272"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E1EFEF"/>
    <a:srgbClr val="EE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679"/>
          <a:stretch/>
        </p:blipFill>
        <p:spPr>
          <a:xfrm>
            <a:off x="-15731" y="3442294"/>
            <a:ext cx="9144000" cy="1701206"/>
          </a:xfrm>
          <a:prstGeom prst="rect">
            <a:avLst/>
          </a:prstGeom>
        </p:spPr>
      </p:pic>
      <p:sp>
        <p:nvSpPr>
          <p:cNvPr id="2" name="Title 1"/>
          <p:cNvSpPr>
            <a:spLocks noGrp="1"/>
          </p:cNvSpPr>
          <p:nvPr>
            <p:ph type="ctrTitle" hasCustomPrompt="1"/>
          </p:nvPr>
        </p:nvSpPr>
        <p:spPr>
          <a:xfrm>
            <a:off x="685800" y="1131590"/>
            <a:ext cx="7772400" cy="1102519"/>
          </a:xfrm>
          <a:noFill/>
        </p:spPr>
        <p:txBody>
          <a:bodyPr>
            <a:normAutofit/>
          </a:bodyPr>
          <a:lstStyle>
            <a:lvl1pPr>
              <a:defRPr sz="4800" baseline="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
        <p:nvSpPr>
          <p:cNvPr id="3" name="Subtitle 2"/>
          <p:cNvSpPr>
            <a:spLocks noGrp="1"/>
          </p:cNvSpPr>
          <p:nvPr>
            <p:ph type="subTitle" idx="1" hasCustomPrompt="1"/>
          </p:nvPr>
        </p:nvSpPr>
        <p:spPr>
          <a:xfrm>
            <a:off x="1371600" y="2315097"/>
            <a:ext cx="6400800" cy="1127197"/>
          </a:xfrm>
          <a:noFill/>
        </p:spPr>
        <p:txBody>
          <a:bodyPr>
            <a:noAutofit/>
          </a:bodyPr>
          <a:lstStyle>
            <a:lvl1pPr marL="0" indent="0" algn="ctr">
              <a:buNone/>
              <a:defRPr sz="3200" baseline="0">
                <a:solidFill>
                  <a:schemeClr val="tx1">
                    <a:lumMod val="65000"/>
                    <a:lumOff val="3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br>
              <a:rPr lang="en-US" dirty="0" smtClean="0"/>
            </a:br>
            <a:r>
              <a:rPr lang="en-US" dirty="0" smtClean="0"/>
              <a:t> and or add presenter(s)</a:t>
            </a:r>
            <a:endParaRPr lang="en-GB" dirty="0"/>
          </a:p>
        </p:txBody>
      </p:sp>
      <p:grpSp>
        <p:nvGrpSpPr>
          <p:cNvPr id="22" name="Group 21"/>
          <p:cNvGrpSpPr/>
          <p:nvPr userDrawn="1"/>
        </p:nvGrpSpPr>
        <p:grpSpPr>
          <a:xfrm>
            <a:off x="611560" y="-102546"/>
            <a:ext cx="8425030" cy="1045096"/>
            <a:chOff x="611560" y="-102546"/>
            <a:chExt cx="8425030" cy="1045096"/>
          </a:xfrm>
        </p:grpSpPr>
        <p:sp>
          <p:nvSpPr>
            <p:cNvPr id="18" name="TextBox 17"/>
            <p:cNvSpPr txBox="1"/>
            <p:nvPr userDrawn="1"/>
          </p:nvSpPr>
          <p:spPr>
            <a:xfrm>
              <a:off x="611560" y="127724"/>
              <a:ext cx="4104471" cy="646113"/>
            </a:xfrm>
            <a:prstGeom prst="rect">
              <a:avLst/>
            </a:prstGeom>
            <a:noFill/>
          </p:spPr>
          <p:txBody>
            <a:bodyPr wrap="square" lIns="91212" tIns="45612" rIns="91212" bIns="45612" rtlCol="0">
              <a:spAutoFit/>
            </a:bodyPr>
            <a:lstStyle/>
            <a:p>
              <a:pPr marL="456061" algn="r" defTabSz="912119"/>
              <a:r>
                <a:rPr lang="en-GB" sz="1800" b="1" dirty="0" smtClean="0">
                  <a:solidFill>
                    <a:prstClr val="white">
                      <a:lumMod val="50000"/>
                    </a:prstClr>
                  </a:solidFill>
                  <a:latin typeface="Arial"/>
                  <a:ea typeface="Times New Roman"/>
                </a:rPr>
                <a:t>Hertfordshire and West</a:t>
              </a:r>
              <a:r>
                <a:rPr lang="en-GB" sz="1800" b="1" baseline="0" dirty="0" smtClean="0">
                  <a:solidFill>
                    <a:prstClr val="white">
                      <a:lumMod val="50000"/>
                    </a:prstClr>
                  </a:solidFill>
                  <a:latin typeface="Arial"/>
                  <a:ea typeface="Times New Roman"/>
                </a:rPr>
                <a:t> Essex </a:t>
              </a:r>
              <a:br>
                <a:rPr lang="en-GB" sz="1800" b="1" baseline="0" dirty="0" smtClean="0">
                  <a:solidFill>
                    <a:prstClr val="white">
                      <a:lumMod val="50000"/>
                    </a:prstClr>
                  </a:solidFill>
                  <a:latin typeface="Arial"/>
                  <a:ea typeface="Times New Roman"/>
                </a:rPr>
              </a:br>
              <a:r>
                <a:rPr lang="en-GB" sz="1800" b="1" baseline="0" dirty="0" smtClean="0">
                  <a:solidFill>
                    <a:prstClr val="white">
                      <a:lumMod val="50000"/>
                    </a:prstClr>
                  </a:solidFill>
                  <a:latin typeface="Arial"/>
                  <a:ea typeface="Times New Roman"/>
                </a:rPr>
                <a:t>I</a:t>
              </a:r>
              <a:r>
                <a:rPr lang="en-GB" sz="1800" b="1" kern="1200" dirty="0" smtClean="0">
                  <a:solidFill>
                    <a:prstClr val="white">
                      <a:lumMod val="50000"/>
                    </a:prstClr>
                  </a:solidFill>
                  <a:latin typeface="Arial"/>
                  <a:ea typeface="Times New Roman"/>
                  <a:cs typeface="+mn-cs"/>
                </a:rPr>
                <a:t>ntegrated Care System</a:t>
              </a:r>
              <a:endParaRPr lang="en-GB" sz="1800" b="1" kern="1200" dirty="0">
                <a:solidFill>
                  <a:prstClr val="white">
                    <a:lumMod val="50000"/>
                  </a:prstClr>
                </a:solidFill>
                <a:latin typeface="Arial"/>
                <a:ea typeface="Times New Roman"/>
                <a:cs typeface="+mn-cs"/>
              </a:endParaRPr>
            </a:p>
          </p:txBody>
        </p:sp>
        <p:pic>
          <p:nvPicPr>
            <p:cNvPr id="19" name="Picture 18"/>
            <p:cNvPicPr/>
            <p:nvPr userDrawn="1"/>
          </p:nvPicPr>
          <p:blipFill>
            <a:blip r:embed="rId3" cstate="print">
              <a:extLst>
                <a:ext uri="{28A0092B-C50C-407E-A947-70E740481C1C}">
                  <a14:useLocalDpi xmlns:a14="http://schemas.microsoft.com/office/drawing/2010/main" val="0"/>
                </a:ext>
              </a:extLst>
            </a:blip>
            <a:stretch>
              <a:fillRect/>
            </a:stretch>
          </p:blipFill>
          <p:spPr>
            <a:xfrm>
              <a:off x="7812057" y="172131"/>
              <a:ext cx="1224533" cy="514284"/>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4048" y="197996"/>
              <a:ext cx="1066665" cy="514285"/>
            </a:xfrm>
            <a:prstGeom prst="rect">
              <a:avLst/>
            </a:prstGeom>
          </p:spPr>
        </p:pic>
        <p:pic>
          <p:nvPicPr>
            <p:cNvPr id="21" name="Picture 20"/>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0000" b="90000" l="10000" r="90000">
                          <a14:foregroundMark x1="22238" y1="69231" x2="22238" y2="69231"/>
                          <a14:foregroundMark x1="26542" y1="69615" x2="26542" y2="69615"/>
                          <a14:foregroundMark x1="32425" y1="69038" x2="32425" y2="69038"/>
                          <a14:foregroundMark x1="36585" y1="68269" x2="36585" y2="68269"/>
                          <a14:foregroundMark x1="41033" y1="68077" x2="41033" y2="68077"/>
                          <a14:foregroundMark x1="44763" y1="67692" x2="44763" y2="67692"/>
                          <a14:foregroundMark x1="50933" y1="68269" x2="50933" y2="68269"/>
                          <a14:foregroundMark x1="56528" y1="67885" x2="56528" y2="67885"/>
                          <a14:foregroundMark x1="61263" y1="68269" x2="61263" y2="68269"/>
                          <a14:foregroundMark x1="65997" y1="67885" x2="65997" y2="67885"/>
                          <a14:foregroundMark x1="71019" y1="65577" x2="71019" y2="65577"/>
                          <a14:foregroundMark x1="71162" y1="68077" x2="71162" y2="68077"/>
                          <a14:foregroundMark x1="73458" y1="68462" x2="73458" y2="68462"/>
                          <a14:foregroundMark x1="77762" y1="69231" x2="77762" y2="69231"/>
                          <a14:backgroundMark x1="28838" y1="69615" x2="28838" y2="69615"/>
                          <a14:backgroundMark x1="56241" y1="71731" x2="56241" y2="71731"/>
                          <a14:backgroundMark x1="79627" y1="69808" x2="79627" y2="69808"/>
                        </a14:backgroundRemoval>
                      </a14:imgEffect>
                    </a14:imgLayer>
                  </a14:imgProps>
                </a:ext>
                <a:ext uri="{28A0092B-C50C-407E-A947-70E740481C1C}">
                  <a14:useLocalDpi xmlns:a14="http://schemas.microsoft.com/office/drawing/2010/main" val="0"/>
                </a:ext>
              </a:extLst>
            </a:blip>
            <a:stretch>
              <a:fillRect/>
            </a:stretch>
          </p:blipFill>
          <p:spPr>
            <a:xfrm>
              <a:off x="6228184" y="-102546"/>
              <a:ext cx="1400831" cy="1045096"/>
            </a:xfrm>
            <a:prstGeom prst="rect">
              <a:avLst/>
            </a:prstGeom>
          </p:spPr>
        </p:pic>
      </p:grpSp>
    </p:spTree>
    <p:extLst>
      <p:ext uri="{BB962C8B-B14F-4D97-AF65-F5344CB8AC3E}">
        <p14:creationId xmlns:p14="http://schemas.microsoft.com/office/powerpoint/2010/main" val="187269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p>
            <a:r>
              <a:rPr lang="en-US" smtClean="0"/>
              <a:t>Click to edit Master title style</a:t>
            </a:r>
            <a:endParaRPr lang="en-GB"/>
          </a:p>
        </p:txBody>
      </p:sp>
    </p:spTree>
    <p:extLst>
      <p:ext uri="{BB962C8B-B14F-4D97-AF65-F5344CB8AC3E}">
        <p14:creationId xmlns:p14="http://schemas.microsoft.com/office/powerpoint/2010/main" val="223330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Full Width">
    <p:spTree>
      <p:nvGrpSpPr>
        <p:cNvPr id="1" name=""/>
        <p:cNvGrpSpPr/>
        <p:nvPr/>
      </p:nvGrpSpPr>
      <p:grpSpPr>
        <a:xfrm>
          <a:off x="0" y="0"/>
          <a:ext cx="0" cy="0"/>
          <a:chOff x="0" y="0"/>
          <a:chExt cx="0" cy="0"/>
        </a:xfrm>
      </p:grpSpPr>
      <p:sp>
        <p:nvSpPr>
          <p:cNvPr id="2" name="Title 1"/>
          <p:cNvSpPr>
            <a:spLocks noGrp="1"/>
          </p:cNvSpPr>
          <p:nvPr>
            <p:ph type="title"/>
          </p:nvPr>
        </p:nvSpPr>
        <p:spPr>
          <a:xfrm>
            <a:off x="-36512" y="-20538"/>
            <a:ext cx="9217024" cy="857250"/>
          </a:xfrm>
          <a:solidFill>
            <a:srgbClr val="EEF8F8"/>
          </a:solidFill>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809545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5" name="Rectangle 4"/>
          <p:cNvSpPr/>
          <p:nvPr userDrawn="1"/>
        </p:nvSpPr>
        <p:spPr>
          <a:xfrm>
            <a:off x="-57718" y="-20538"/>
            <a:ext cx="9217024" cy="5164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0" hasCustomPrompt="1"/>
          </p:nvPr>
        </p:nvSpPr>
        <p:spPr>
          <a:xfrm>
            <a:off x="-57150" y="-20638"/>
            <a:ext cx="9217025" cy="5164138"/>
          </a:xfrm>
        </p:spPr>
        <p:txBody>
          <a:bodyPr/>
          <a:lstStyle>
            <a:lvl1pPr>
              <a:defRPr/>
            </a:lvl1pPr>
          </a:lstStyle>
          <a:p>
            <a:r>
              <a:rPr lang="en-GB" dirty="0" smtClean="0"/>
              <a:t>Full size picture</a:t>
            </a:r>
            <a:endParaRPr lang="en-GB" dirty="0"/>
          </a:p>
        </p:txBody>
      </p:sp>
    </p:spTree>
    <p:extLst>
      <p:ext uri="{BB962C8B-B14F-4D97-AF65-F5344CB8AC3E}">
        <p14:creationId xmlns:p14="http://schemas.microsoft.com/office/powerpoint/2010/main" val="208706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solidFill>
            <a:srgbClr val="EEF8F8"/>
          </a:solidFill>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168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wo Content alternate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solidFill>
            <a:srgbClr val="EEF8F8"/>
          </a:solidFill>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251347"/>
          </a:xfrm>
          <a:solidFill>
            <a:srgbClr val="EEF8F8"/>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076326"/>
            <a:ext cx="3008313" cy="3379809"/>
          </a:xfrm>
          <a:solidFill>
            <a:srgbClr val="EEF8F8"/>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2220341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Two Content alternate without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solidFill>
            <a:srgbClr val="EEF8F8"/>
          </a:solidFill>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671218"/>
          </a:xfrm>
          <a:solidFill>
            <a:srgbClr val="EEF8F8"/>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076326"/>
            <a:ext cx="3008313" cy="3799680"/>
          </a:xfrm>
          <a:solidFill>
            <a:srgbClr val="EEF8F8"/>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91650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683568" y="1275606"/>
            <a:ext cx="777686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userDrawn="1"/>
        </p:nvSpPr>
        <p:spPr>
          <a:xfrm>
            <a:off x="683568" y="1491630"/>
            <a:ext cx="7740755" cy="923330"/>
          </a:xfrm>
          <a:prstGeom prst="rect">
            <a:avLst/>
          </a:prstGeom>
          <a:noFill/>
        </p:spPr>
        <p:txBody>
          <a:bodyPr wrap="square" rtlCol="0">
            <a:spAutoFit/>
          </a:bodyPr>
          <a:lstStyle/>
          <a:p>
            <a:pPr algn="ctr"/>
            <a:r>
              <a:rPr lang="en-GB" sz="5400" kern="1200" baseline="0" dirty="0" smtClean="0">
                <a:solidFill>
                  <a:schemeClr val="tx1"/>
                </a:solidFill>
                <a:latin typeface="Arial" panose="020B0604020202020204" pitchFamily="34" charset="0"/>
                <a:ea typeface="+mj-ea"/>
                <a:cs typeface="Arial" panose="020B0604020202020204" pitchFamily="34" charset="0"/>
              </a:rPr>
              <a:t>Thank you</a:t>
            </a:r>
          </a:p>
        </p:txBody>
      </p:sp>
      <p:sp>
        <p:nvSpPr>
          <p:cNvPr id="9" name="Rectangle 8"/>
          <p:cNvSpPr/>
          <p:nvPr userDrawn="1"/>
        </p:nvSpPr>
        <p:spPr>
          <a:xfrm>
            <a:off x="1331640" y="2503957"/>
            <a:ext cx="640840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kern="1200" baseline="0" dirty="0" smtClean="0">
                <a:solidFill>
                  <a:schemeClr val="tx1">
                    <a:lumMod val="65000"/>
                    <a:lumOff val="35000"/>
                  </a:schemeClr>
                </a:solidFill>
                <a:latin typeface="Arial" panose="020B0604020202020204" pitchFamily="34" charset="0"/>
                <a:ea typeface="+mn-ea"/>
                <a:cs typeface="+mn-cs"/>
              </a:rPr>
              <a:t>www.healthierfuture.org.uk</a:t>
            </a:r>
            <a:endParaRPr lang="en-GB" sz="3600" kern="1200" baseline="0" dirty="0">
              <a:solidFill>
                <a:schemeClr val="tx1">
                  <a:lumMod val="65000"/>
                  <a:lumOff val="35000"/>
                </a:schemeClr>
              </a:solidFill>
              <a:latin typeface="Arial" panose="020B0604020202020204" pitchFamily="34" charset="0"/>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72" y="4026397"/>
            <a:ext cx="9180512" cy="1130021"/>
          </a:xfrm>
          <a:prstGeom prst="rect">
            <a:avLst/>
          </a:prstGeom>
        </p:spPr>
      </p:pic>
    </p:spTree>
    <p:extLst>
      <p:ext uri="{BB962C8B-B14F-4D97-AF65-F5344CB8AC3E}">
        <p14:creationId xmlns:p14="http://schemas.microsoft.com/office/powerpoint/2010/main" val="170996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00151"/>
            <a:ext cx="8229600" cy="3252556"/>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218270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full screen">
    <p:spTree>
      <p:nvGrpSpPr>
        <p:cNvPr id="1" name=""/>
        <p:cNvGrpSpPr/>
        <p:nvPr/>
      </p:nvGrpSpPr>
      <p:grpSpPr>
        <a:xfrm>
          <a:off x="0" y="0"/>
          <a:ext cx="0" cy="0"/>
          <a:chOff x="0" y="0"/>
          <a:chExt cx="0" cy="0"/>
        </a:xfrm>
      </p:grpSpPr>
      <p:sp>
        <p:nvSpPr>
          <p:cNvPr id="2" name="Title 1"/>
          <p:cNvSpPr>
            <a:spLocks noGrp="1"/>
          </p:cNvSpPr>
          <p:nvPr>
            <p:ph type="title"/>
          </p:nvPr>
        </p:nvSpPr>
        <p:spPr>
          <a:xfrm>
            <a:off x="-36512" y="-20538"/>
            <a:ext cx="9252520" cy="857250"/>
          </a:xfrm>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6512" y="843558"/>
            <a:ext cx="9217024" cy="3609149"/>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78361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5486"/>
            <a:ext cx="8229600" cy="4260649"/>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147951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creen Content without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20538"/>
            <a:ext cx="9180512" cy="5164038"/>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9821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14601"/>
            <a:ext cx="7772400" cy="1021556"/>
          </a:xfrm>
          <a:noFill/>
        </p:spPr>
        <p:txBody>
          <a:bodyPr anchor="t">
            <a:noAutofit/>
          </a:bodyPr>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1289460"/>
            <a:ext cx="7772400" cy="1125140"/>
          </a:xfrm>
          <a:noFill/>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679"/>
          <a:stretch/>
        </p:blipFill>
        <p:spPr>
          <a:xfrm>
            <a:off x="-15731" y="3442294"/>
            <a:ext cx="9144000" cy="1701206"/>
          </a:xfrm>
          <a:prstGeom prst="rect">
            <a:avLst/>
          </a:prstGeom>
        </p:spPr>
      </p:pic>
      <p:grpSp>
        <p:nvGrpSpPr>
          <p:cNvPr id="9" name="Group 8"/>
          <p:cNvGrpSpPr/>
          <p:nvPr userDrawn="1"/>
        </p:nvGrpSpPr>
        <p:grpSpPr>
          <a:xfrm>
            <a:off x="611560" y="-102546"/>
            <a:ext cx="8425030" cy="1045096"/>
            <a:chOff x="611560" y="-102546"/>
            <a:chExt cx="8425030" cy="1045096"/>
          </a:xfrm>
        </p:grpSpPr>
        <p:sp>
          <p:nvSpPr>
            <p:cNvPr id="10" name="TextBox 9"/>
            <p:cNvSpPr txBox="1"/>
            <p:nvPr userDrawn="1"/>
          </p:nvSpPr>
          <p:spPr>
            <a:xfrm>
              <a:off x="611560" y="127724"/>
              <a:ext cx="4104471" cy="646113"/>
            </a:xfrm>
            <a:prstGeom prst="rect">
              <a:avLst/>
            </a:prstGeom>
            <a:noFill/>
          </p:spPr>
          <p:txBody>
            <a:bodyPr wrap="square" lIns="91212" tIns="45612" rIns="91212" bIns="45612" rtlCol="0">
              <a:spAutoFit/>
            </a:bodyPr>
            <a:lstStyle/>
            <a:p>
              <a:pPr marL="456061" algn="r" defTabSz="912119"/>
              <a:r>
                <a:rPr lang="en-GB" sz="1800" b="1" dirty="0" smtClean="0">
                  <a:solidFill>
                    <a:prstClr val="white">
                      <a:lumMod val="50000"/>
                    </a:prstClr>
                  </a:solidFill>
                  <a:latin typeface="Arial"/>
                  <a:ea typeface="Times New Roman"/>
                </a:rPr>
                <a:t>Hertfordshire and West</a:t>
              </a:r>
              <a:r>
                <a:rPr lang="en-GB" sz="1800" b="1" baseline="0" dirty="0" smtClean="0">
                  <a:solidFill>
                    <a:prstClr val="white">
                      <a:lumMod val="50000"/>
                    </a:prstClr>
                  </a:solidFill>
                  <a:latin typeface="Arial"/>
                  <a:ea typeface="Times New Roman"/>
                </a:rPr>
                <a:t> Essex </a:t>
              </a:r>
              <a:br>
                <a:rPr lang="en-GB" sz="1800" b="1" baseline="0" dirty="0" smtClean="0">
                  <a:solidFill>
                    <a:prstClr val="white">
                      <a:lumMod val="50000"/>
                    </a:prstClr>
                  </a:solidFill>
                  <a:latin typeface="Arial"/>
                  <a:ea typeface="Times New Roman"/>
                </a:rPr>
              </a:br>
              <a:r>
                <a:rPr lang="en-GB" sz="1800" b="1" baseline="0" dirty="0" smtClean="0">
                  <a:solidFill>
                    <a:prstClr val="white">
                      <a:lumMod val="50000"/>
                    </a:prstClr>
                  </a:solidFill>
                  <a:latin typeface="Arial"/>
                  <a:ea typeface="Times New Roman"/>
                </a:rPr>
                <a:t>I</a:t>
              </a:r>
              <a:r>
                <a:rPr lang="en-GB" sz="1800" b="1" kern="1200" dirty="0" smtClean="0">
                  <a:solidFill>
                    <a:prstClr val="white">
                      <a:lumMod val="50000"/>
                    </a:prstClr>
                  </a:solidFill>
                  <a:latin typeface="Arial"/>
                  <a:ea typeface="Times New Roman"/>
                  <a:cs typeface="+mn-cs"/>
                </a:rPr>
                <a:t>ntegrated Care System</a:t>
              </a:r>
              <a:endParaRPr lang="en-GB" sz="1800" b="1" kern="1200" dirty="0">
                <a:solidFill>
                  <a:prstClr val="white">
                    <a:lumMod val="50000"/>
                  </a:prstClr>
                </a:solidFill>
                <a:latin typeface="Arial"/>
                <a:ea typeface="Times New Roman"/>
                <a:cs typeface="+mn-cs"/>
              </a:endParaRPr>
            </a:p>
          </p:txBody>
        </p:sp>
        <p:pic>
          <p:nvPicPr>
            <p:cNvPr id="11" name="Picture 10"/>
            <p:cNvPicPr/>
            <p:nvPr userDrawn="1"/>
          </p:nvPicPr>
          <p:blipFill>
            <a:blip r:embed="rId3" cstate="print">
              <a:extLst>
                <a:ext uri="{28A0092B-C50C-407E-A947-70E740481C1C}">
                  <a14:useLocalDpi xmlns:a14="http://schemas.microsoft.com/office/drawing/2010/main" val="0"/>
                </a:ext>
              </a:extLst>
            </a:blip>
            <a:stretch>
              <a:fillRect/>
            </a:stretch>
          </p:blipFill>
          <p:spPr>
            <a:xfrm>
              <a:off x="7812057" y="172131"/>
              <a:ext cx="1224533" cy="51428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4048" y="197996"/>
              <a:ext cx="1066665" cy="514285"/>
            </a:xfrm>
            <a:prstGeom prst="rect">
              <a:avLst/>
            </a:prstGeom>
          </p:spPr>
        </p:pic>
        <p:pic>
          <p:nvPicPr>
            <p:cNvPr id="13" name="Picture 12"/>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0000" b="90000" l="10000" r="90000">
                          <a14:foregroundMark x1="22238" y1="69231" x2="22238" y2="69231"/>
                          <a14:foregroundMark x1="26542" y1="69615" x2="26542" y2="69615"/>
                          <a14:foregroundMark x1="32425" y1="69038" x2="32425" y2="69038"/>
                          <a14:foregroundMark x1="36585" y1="68269" x2="36585" y2="68269"/>
                          <a14:foregroundMark x1="41033" y1="68077" x2="41033" y2="68077"/>
                          <a14:foregroundMark x1="44763" y1="67692" x2="44763" y2="67692"/>
                          <a14:foregroundMark x1="50933" y1="68269" x2="50933" y2="68269"/>
                          <a14:foregroundMark x1="56528" y1="67885" x2="56528" y2="67885"/>
                          <a14:foregroundMark x1="61263" y1="68269" x2="61263" y2="68269"/>
                          <a14:foregroundMark x1="65997" y1="67885" x2="65997" y2="67885"/>
                          <a14:foregroundMark x1="71019" y1="65577" x2="71019" y2="65577"/>
                          <a14:foregroundMark x1="71162" y1="68077" x2="71162" y2="68077"/>
                          <a14:foregroundMark x1="73458" y1="68462" x2="73458" y2="68462"/>
                          <a14:foregroundMark x1="77762" y1="69231" x2="77762" y2="69231"/>
                          <a14:backgroundMark x1="28838" y1="69615" x2="28838" y2="69615"/>
                          <a14:backgroundMark x1="56241" y1="71731" x2="56241" y2="71731"/>
                          <a14:backgroundMark x1="79627" y1="69808" x2="79627" y2="69808"/>
                        </a14:backgroundRemoval>
                      </a14:imgEffect>
                    </a14:imgLayer>
                  </a14:imgProps>
                </a:ext>
                <a:ext uri="{28A0092B-C50C-407E-A947-70E740481C1C}">
                  <a14:useLocalDpi xmlns:a14="http://schemas.microsoft.com/office/drawing/2010/main" val="0"/>
                </a:ext>
              </a:extLst>
            </a:blip>
            <a:stretch>
              <a:fillRect/>
            </a:stretch>
          </p:blipFill>
          <p:spPr>
            <a:xfrm>
              <a:off x="6228184" y="-102546"/>
              <a:ext cx="1400831" cy="1045096"/>
            </a:xfrm>
            <a:prstGeom prst="rect">
              <a:avLst/>
            </a:prstGeom>
          </p:spPr>
        </p:pic>
      </p:grpSp>
    </p:spTree>
    <p:extLst>
      <p:ext uri="{BB962C8B-B14F-4D97-AF65-F5344CB8AC3E}">
        <p14:creationId xmlns:p14="http://schemas.microsoft.com/office/powerpoint/2010/main" val="332575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178321"/>
            <a:ext cx="4038600" cy="3277813"/>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178321"/>
            <a:ext cx="4038600" cy="3277813"/>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356432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out footer">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2017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out footer title full width">
    <p:spTree>
      <p:nvGrpSpPr>
        <p:cNvPr id="1" name=""/>
        <p:cNvGrpSpPr/>
        <p:nvPr/>
      </p:nvGrpSpPr>
      <p:grpSpPr>
        <a:xfrm>
          <a:off x="0" y="0"/>
          <a:ext cx="0" cy="0"/>
          <a:chOff x="0" y="0"/>
          <a:chExt cx="0" cy="0"/>
        </a:xfrm>
      </p:grpSpPr>
      <p:sp>
        <p:nvSpPr>
          <p:cNvPr id="2" name="Title 1"/>
          <p:cNvSpPr>
            <a:spLocks noGrp="1"/>
          </p:cNvSpPr>
          <p:nvPr>
            <p:ph type="title"/>
          </p:nvPr>
        </p:nvSpPr>
        <p:spPr>
          <a:xfrm>
            <a:off x="-495537" y="-20538"/>
            <a:ext cx="10098563" cy="857250"/>
          </a:xfrm>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8941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18">
            <a:extLst>
              <a:ext uri="{28A0092B-C50C-407E-A947-70E740481C1C}">
                <a14:useLocalDpi xmlns:a14="http://schemas.microsoft.com/office/drawing/2010/main" val="0"/>
              </a:ext>
            </a:extLst>
          </a:blip>
          <a:srcRect b="23225"/>
          <a:stretch/>
        </p:blipFill>
        <p:spPr bwMode="auto">
          <a:xfrm>
            <a:off x="-47550" y="-26754"/>
            <a:ext cx="9228062" cy="517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05979"/>
            <a:ext cx="8229600" cy="857250"/>
          </a:xfrm>
          <a:prstGeom prst="rect">
            <a:avLst/>
          </a:prstGeom>
          <a:solidFill>
            <a:srgbClr val="EEF8F8"/>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a:solidFill>
            <a:srgbClr val="EEF8F8"/>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004647E-74C7-423E-B286-17823751C959}" type="datetimeFigureOut">
              <a:rPr lang="en-GB" smtClean="0"/>
              <a:t>07/12/2020</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119438-AA95-417E-94C8-89C124253AB0}" type="slidenum">
              <a:rPr lang="en-GB" smtClean="0"/>
              <a:t>‹#›</a:t>
            </a:fld>
            <a:endParaRPr lang="en-GB"/>
          </a:p>
        </p:txBody>
      </p:sp>
    </p:spTree>
    <p:extLst>
      <p:ext uri="{BB962C8B-B14F-4D97-AF65-F5344CB8AC3E}">
        <p14:creationId xmlns:p14="http://schemas.microsoft.com/office/powerpoint/2010/main" val="95737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8" r:id="rId4"/>
    <p:sldLayoutId id="2147483659" r:id="rId5"/>
    <p:sldLayoutId id="2147483651" r:id="rId6"/>
    <p:sldLayoutId id="2147483652" r:id="rId7"/>
    <p:sldLayoutId id="2147483660" r:id="rId8"/>
    <p:sldLayoutId id="2147483664" r:id="rId9"/>
    <p:sldLayoutId id="2147483654" r:id="rId10"/>
    <p:sldLayoutId id="2147483663" r:id="rId11"/>
    <p:sldLayoutId id="2147483655" r:id="rId12"/>
    <p:sldLayoutId id="2147483657" r:id="rId13"/>
    <p:sldLayoutId id="2147483656" r:id="rId14"/>
    <p:sldLayoutId id="2147483661" r:id="rId15"/>
    <p:sldLayoutId id="2147483662" r:id="rId16"/>
  </p:sldLayoutIdLst>
  <p:txStyles>
    <p:titleStyle>
      <a:lvl1pPr algn="ctr" defTabSz="914400" rtl="0" eaLnBrk="1" latinLnBrk="0" hangingPunct="1">
        <a:spcBef>
          <a:spcPct val="0"/>
        </a:spcBef>
        <a:buNone/>
        <a:defRPr lang="en-GB" sz="4400" kern="1200" baseline="0" dirty="0" smtClean="0">
          <a:solidFill>
            <a:srgbClr val="00808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slideLayout" Target="../slideLayouts/slideLayout1.xml"/><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www.google.co.uk/url?sa=i&amp;url=https://www.socialcare.co.uk/care/blog/the-difference-between-healthcare-assistants-hcas-and-care-assistants/&amp;psig=AOvVaw1w0a_qSliGJrNXmKJYYRqz&amp;ust=1591360522783000&amp;source=images&amp;cd=vfe&amp;ved=0CAIQjRxqFwoTCNCYl6KW6OkCFQAAAAAdAAAAABAJ" TargetMode="External"/><Relationship Id="rId7"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16.xml"/><Relationship Id="rId6" Type="http://schemas.openxmlformats.org/officeDocument/2006/relationships/hyperlink" Target="https://www.google.co.uk/url?sa=i&amp;url=https://www.charitytoday.co.uk/hospital-charity-launches-appeal-to-support-nhs-workers-during-covid-19-crisis/&amp;psig=AOvVaw3i8sABZs93FbqyDYmW6Lp2&amp;ust=1591360737499000&amp;source=images&amp;cd=vfe&amp;ved=0CAIQjRxqFwoTCLCKgImX6OkCFQAAAAAdAAAAABAJ"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cademy.healthierfuture.org.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3229"/>
          </a:xfrm>
        </p:spPr>
        <p:txBody>
          <a:bodyPr>
            <a:normAutofit fontScale="90000"/>
          </a:bodyPr>
          <a:lstStyle/>
          <a:p>
            <a:r>
              <a:rPr lang="en-GB" sz="3600" dirty="0" smtClean="0">
                <a:solidFill>
                  <a:schemeClr val="tx1"/>
                </a:solidFill>
              </a:rPr>
              <a:t/>
            </a:r>
            <a:br>
              <a:rPr lang="en-GB" sz="3600" dirty="0" smtClean="0">
                <a:solidFill>
                  <a:schemeClr val="tx1"/>
                </a:solidFill>
              </a:rPr>
            </a:br>
            <a:r>
              <a:rPr lang="en-GB" sz="3600" dirty="0" smtClean="0">
                <a:solidFill>
                  <a:schemeClr val="tx1"/>
                </a:solidFill>
              </a:rPr>
              <a:t>Virtual Future Heroes</a:t>
            </a:r>
            <a:br>
              <a:rPr lang="en-GB" sz="3600" dirty="0" smtClean="0">
                <a:solidFill>
                  <a:schemeClr val="tx1"/>
                </a:solidFill>
              </a:rPr>
            </a:br>
            <a:r>
              <a:rPr lang="en-GB" sz="3600" dirty="0" smtClean="0">
                <a:solidFill>
                  <a:schemeClr val="tx1"/>
                </a:solidFill>
              </a:rPr>
              <a:t>Nursing Associate </a:t>
            </a:r>
            <a:r>
              <a:rPr lang="en-GB" dirty="0" smtClean="0">
                <a:solidFill>
                  <a:schemeClr val="tx1"/>
                </a:solidFill>
              </a:rPr>
              <a:t/>
            </a:r>
            <a:br>
              <a:rPr lang="en-GB" dirty="0" smtClean="0">
                <a:solidFill>
                  <a:schemeClr val="tx1"/>
                </a:solidFill>
              </a:rPr>
            </a:br>
            <a:endParaRPr lang="en-GB" dirty="0">
              <a:solidFill>
                <a:schemeClr val="tx1"/>
              </a:solidFill>
            </a:endParaRPr>
          </a:p>
        </p:txBody>
      </p:sp>
      <p:sp>
        <p:nvSpPr>
          <p:cNvPr id="3" name="Content Placeholder 2"/>
          <p:cNvSpPr>
            <a:spLocks noGrp="1"/>
          </p:cNvSpPr>
          <p:nvPr>
            <p:ph idx="1"/>
          </p:nvPr>
        </p:nvSpPr>
        <p:spPr/>
        <p:txBody>
          <a:bodyPr>
            <a:normAutofit/>
          </a:bodyPr>
          <a:lstStyle/>
          <a:p>
            <a:r>
              <a:rPr lang="en-GB" dirty="0" smtClean="0">
                <a:latin typeface="Calibri" panose="020F0502020204030204" pitchFamily="34" charset="0"/>
                <a:ea typeface="Calibri" panose="020F0502020204030204" pitchFamily="34" charset="0"/>
              </a:rPr>
              <a:t>Hello and welcome the session will begin shortly</a:t>
            </a:r>
            <a:r>
              <a:rPr lang="en-GB" dirty="0">
                <a:latin typeface="Calibri" panose="020F0502020204030204" pitchFamily="34" charset="0"/>
                <a:ea typeface="Calibri" panose="020F0502020204030204" pitchFamily="34" charset="0"/>
              </a:rPr>
              <a:t>. </a:t>
            </a:r>
            <a:endParaRPr lang="en-GB" dirty="0" smtClean="0">
              <a:latin typeface="Calibri" panose="020F0502020204030204" pitchFamily="34" charset="0"/>
              <a:ea typeface="Calibri" panose="020F0502020204030204" pitchFamily="34" charset="0"/>
            </a:endParaRPr>
          </a:p>
          <a:p>
            <a:r>
              <a:rPr lang="en-GB" dirty="0" smtClean="0">
                <a:latin typeface="Calibri" panose="020F0502020204030204" pitchFamily="34" charset="0"/>
                <a:ea typeface="Calibri" panose="020F0502020204030204" pitchFamily="34" charset="0"/>
              </a:rPr>
              <a:t>Please </a:t>
            </a:r>
            <a:r>
              <a:rPr lang="en-GB" dirty="0">
                <a:latin typeface="Calibri" panose="020F0502020204030204" pitchFamily="34" charset="0"/>
                <a:ea typeface="Calibri" panose="020F0502020204030204" pitchFamily="34" charset="0"/>
              </a:rPr>
              <a:t>mute your mics and switch off your cameras. </a:t>
            </a:r>
            <a:endParaRPr lang="en-GB" dirty="0" smtClean="0">
              <a:latin typeface="Calibri" panose="020F0502020204030204" pitchFamily="34" charset="0"/>
              <a:ea typeface="Calibri" panose="020F0502020204030204" pitchFamily="34" charset="0"/>
            </a:endParaRPr>
          </a:p>
          <a:p>
            <a:r>
              <a:rPr lang="en-GB" dirty="0" smtClean="0">
                <a:latin typeface="Calibri" panose="020F0502020204030204" pitchFamily="34" charset="0"/>
                <a:ea typeface="Calibri" panose="020F0502020204030204" pitchFamily="34" charset="0"/>
              </a:rPr>
              <a:t>If </a:t>
            </a:r>
            <a:r>
              <a:rPr lang="en-GB" dirty="0">
                <a:latin typeface="Calibri" panose="020F0502020204030204" pitchFamily="34" charset="0"/>
                <a:ea typeface="Calibri" panose="020F0502020204030204" pitchFamily="34" charset="0"/>
              </a:rPr>
              <a:t>you need technical assistance please use the chat box and we will be happy to help. </a:t>
            </a:r>
          </a:p>
          <a:p>
            <a:endParaRPr lang="en-GB" dirty="0"/>
          </a:p>
        </p:txBody>
      </p:sp>
    </p:spTree>
    <p:extLst>
      <p:ext uri="{BB962C8B-B14F-4D97-AF65-F5344CB8AC3E}">
        <p14:creationId xmlns:p14="http://schemas.microsoft.com/office/powerpoint/2010/main" val="4128801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Academic study </a:t>
            </a: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v"/>
            </a:pPr>
            <a:endParaRPr lang="en-GB" sz="1600" dirty="0" smtClean="0"/>
          </a:p>
          <a:p>
            <a:pPr marL="457200" indent="-457200">
              <a:buFont typeface="Wingdings" panose="05000000000000000000" pitchFamily="2" charset="2"/>
              <a:buChar char="v"/>
            </a:pPr>
            <a:endParaRPr lang="en-GB" sz="1600" dirty="0"/>
          </a:p>
          <a:p>
            <a:pPr marL="457200" indent="-457200">
              <a:buFont typeface="Wingdings" panose="05000000000000000000" pitchFamily="2" charset="2"/>
              <a:buChar char="v"/>
            </a:pPr>
            <a:r>
              <a:rPr lang="en-GB" sz="1600" dirty="0" smtClean="0"/>
              <a:t>You </a:t>
            </a:r>
            <a:r>
              <a:rPr lang="en-GB" sz="1600" dirty="0"/>
              <a:t>will undertake academic learning one day a week and practical learning for the rest of the week</a:t>
            </a:r>
          </a:p>
          <a:p>
            <a:pPr marL="457200" indent="-457200">
              <a:buFont typeface="Wingdings" panose="05000000000000000000" pitchFamily="2" charset="2"/>
              <a:buChar char="v"/>
            </a:pPr>
            <a:r>
              <a:rPr lang="en-GB" sz="1600" dirty="0"/>
              <a:t>You'll be employed in a specific healthcare setting such as in a hospital, community or mental health setting, care home or hospice </a:t>
            </a:r>
          </a:p>
          <a:p>
            <a:pPr marL="457200" indent="-457200">
              <a:buFont typeface="Wingdings" panose="05000000000000000000" pitchFamily="2" charset="2"/>
              <a:buChar char="v"/>
            </a:pPr>
            <a:r>
              <a:rPr lang="en-GB" sz="1600" dirty="0"/>
              <a:t>You will also gain experience in other health and care settings which is the practice placement part of the course (Six 6-week placements)</a:t>
            </a:r>
          </a:p>
          <a:p>
            <a:pPr marL="457200" indent="-457200">
              <a:buFont typeface="Wingdings" panose="05000000000000000000" pitchFamily="2" charset="2"/>
              <a:buChar char="v"/>
            </a:pPr>
            <a:r>
              <a:rPr lang="en-GB" sz="1600" dirty="0"/>
              <a:t>You will need to travel to placements and work different shift patterns. </a:t>
            </a:r>
          </a:p>
        </p:txBody>
      </p:sp>
    </p:spTree>
    <p:extLst>
      <p:ext uri="{BB962C8B-B14F-4D97-AF65-F5344CB8AC3E}">
        <p14:creationId xmlns:p14="http://schemas.microsoft.com/office/powerpoint/2010/main" val="3547066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3200" b="1" dirty="0"/>
              <a:t>Gain experiences and skills</a:t>
            </a:r>
          </a:p>
        </p:txBody>
      </p:sp>
      <p:pic>
        <p:nvPicPr>
          <p:cNvPr id="7" name="Picture 3" descr="39b5e6531bcf4d00a4d57e35487c151a@Open-Xchan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200149"/>
            <a:ext cx="8136904" cy="327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06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Nursing </a:t>
            </a:r>
            <a:r>
              <a:rPr lang="en-GB" sz="3200" b="1" dirty="0" smtClean="0"/>
              <a:t>Associates ‘fill </a:t>
            </a:r>
            <a:r>
              <a:rPr lang="en-GB" sz="3200" b="1" dirty="0"/>
              <a:t>the </a:t>
            </a:r>
            <a:r>
              <a:rPr lang="en-GB" sz="3200" b="1" dirty="0" smtClean="0"/>
              <a:t>gap’</a:t>
            </a:r>
            <a:endParaRPr lang="en-GB" sz="32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203598"/>
            <a:ext cx="3989585" cy="299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06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eating disord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705877"/>
            <a:ext cx="2590800" cy="12430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k emergency depart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026" y="2139702"/>
            <a:ext cx="2847975" cy="13358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chool nursing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1369" y="823416"/>
            <a:ext cx="2609850" cy="11787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urgeon photograp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3777314"/>
            <a:ext cx="28003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mental health nurs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937" y="3738024"/>
            <a:ext cx="2295525" cy="125015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learning disability imag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791" y="2865367"/>
            <a:ext cx="28575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Day hospital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665" y="261674"/>
            <a:ext cx="2847975" cy="142160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district nursing hertfordshire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0661" y="2265615"/>
            <a:ext cx="1713960" cy="102837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inpatient ward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088" y="1814116"/>
            <a:ext cx="2114360" cy="104132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6" descr="Image result for intensive care unit hertfordshire "/>
          <p:cNvSpPr>
            <a:spLocks noChangeAspect="1" noChangeArrowheads="1"/>
          </p:cNvSpPr>
          <p:nvPr/>
        </p:nvSpPr>
        <p:spPr bwMode="auto">
          <a:xfrm>
            <a:off x="63500" y="-639366"/>
            <a:ext cx="2438400" cy="1343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8" descr="Image result for intensive care unit hertfordshire "/>
          <p:cNvSpPr>
            <a:spLocks noChangeAspect="1" noChangeArrowheads="1"/>
          </p:cNvSpPr>
          <p:nvPr/>
        </p:nvSpPr>
        <p:spPr bwMode="auto">
          <a:xfrm>
            <a:off x="215900" y="-525066"/>
            <a:ext cx="2438400" cy="1343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0" descr="Image result for intensive care unit hertfordshire "/>
          <p:cNvSpPr>
            <a:spLocks noChangeAspect="1" noChangeArrowheads="1"/>
          </p:cNvSpPr>
          <p:nvPr/>
        </p:nvSpPr>
        <p:spPr bwMode="auto">
          <a:xfrm>
            <a:off x="368300" y="-410766"/>
            <a:ext cx="2438400" cy="1343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56" name="Picture 32" descr="See the source im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94218" y="717744"/>
            <a:ext cx="2283364" cy="12843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24744" y="210087"/>
            <a:ext cx="184731" cy="369332"/>
          </a:xfrm>
          <a:prstGeom prst="rect">
            <a:avLst/>
          </a:prstGeom>
          <a:noFill/>
        </p:spPr>
        <p:txBody>
          <a:bodyPr wrap="none" rtlCol="0">
            <a:spAutoFit/>
          </a:bodyPr>
          <a:lstStyle/>
          <a:p>
            <a:endParaRPr lang="en-GB"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440738" y="4616053"/>
            <a:ext cx="487362" cy="365522"/>
          </a:xfrm>
          <a:prstGeom prst="rect">
            <a:avLst/>
          </a:prstGeom>
        </p:spPr>
      </p:pic>
    </p:spTree>
    <p:extLst>
      <p:ext uri="{BB962C8B-B14F-4D97-AF65-F5344CB8AC3E}">
        <p14:creationId xmlns:p14="http://schemas.microsoft.com/office/powerpoint/2010/main" val="3676971268"/>
      </p:ext>
    </p:extLst>
  </p:cSld>
  <p:clrMapOvr>
    <a:masterClrMapping/>
  </p:clrMapOvr>
  <mc:AlternateContent xmlns:mc="http://schemas.openxmlformats.org/markup-compatibility/2006" xmlns:p14="http://schemas.microsoft.com/office/powerpoint/2010/main">
    <mc:Choice Requires="p14">
      <p:transition spd="slow" p14:dur="2000" advTm="22584"/>
    </mc:Choice>
    <mc:Fallback xmlns="">
      <p:transition spd="slow" advTm="22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1044"/>
                                        </p:tgtEl>
                                        <p:attrNameLst>
                                          <p:attrName>style.visibility</p:attrName>
                                        </p:attrNameLst>
                                      </p:cBhvr>
                                      <p:to>
                                        <p:strVal val="visible"/>
                                      </p:to>
                                    </p:set>
                                    <p:animEffect transition="in" filter="checkerboard(across)">
                                      <p:cBhvr>
                                        <p:cTn id="10" dur="500"/>
                                        <p:tgtEl>
                                          <p:spTgt spid="1044"/>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checkerboard(across)">
                                      <p:cBhvr>
                                        <p:cTn id="14" dur="500"/>
                                        <p:tgtEl>
                                          <p:spTgt spid="1032"/>
                                        </p:tgtEl>
                                      </p:cBhvr>
                                    </p:animEffect>
                                  </p:childTnLst>
                                </p:cTn>
                              </p:par>
                            </p:childTnLst>
                          </p:cTn>
                        </p:par>
                        <p:par>
                          <p:cTn id="15" fill="hold">
                            <p:stCondLst>
                              <p:cond delay="1000"/>
                            </p:stCondLst>
                            <p:childTnLst>
                              <p:par>
                                <p:cTn id="16" presetID="5" presetClass="entr" presetSubtype="10" fill="hold" nodeType="afterEffect">
                                  <p:stCondLst>
                                    <p:cond delay="0"/>
                                  </p:stCondLst>
                                  <p:childTnLst>
                                    <p:set>
                                      <p:cBhvr>
                                        <p:cTn id="17" dur="1" fill="hold">
                                          <p:stCondLst>
                                            <p:cond delay="0"/>
                                          </p:stCondLst>
                                        </p:cTn>
                                        <p:tgtEl>
                                          <p:spTgt spid="1056"/>
                                        </p:tgtEl>
                                        <p:attrNameLst>
                                          <p:attrName>style.visibility</p:attrName>
                                        </p:attrNameLst>
                                      </p:cBhvr>
                                      <p:to>
                                        <p:strVal val="visible"/>
                                      </p:to>
                                    </p:set>
                                    <p:animEffect transition="in" filter="checkerboard(across)">
                                      <p:cBhvr>
                                        <p:cTn id="18" dur="500"/>
                                        <p:tgtEl>
                                          <p:spTgt spid="1056"/>
                                        </p:tgtEl>
                                      </p:cBhvr>
                                    </p:animEffect>
                                  </p:childTnLst>
                                </p:cTn>
                              </p:par>
                            </p:childTnLst>
                          </p:cTn>
                        </p:par>
                        <p:par>
                          <p:cTn id="19" fill="hold">
                            <p:stCondLst>
                              <p:cond delay="1500"/>
                            </p:stCondLst>
                            <p:childTnLst>
                              <p:par>
                                <p:cTn id="20" presetID="5" presetClass="entr" presetSubtype="10" fill="hold" nodeType="afterEffect">
                                  <p:stCondLst>
                                    <p:cond delay="0"/>
                                  </p:stCondLst>
                                  <p:childTnLst>
                                    <p:set>
                                      <p:cBhvr>
                                        <p:cTn id="21" dur="1" fill="hold">
                                          <p:stCondLst>
                                            <p:cond delay="0"/>
                                          </p:stCondLst>
                                        </p:cTn>
                                        <p:tgtEl>
                                          <p:spTgt spid="1048"/>
                                        </p:tgtEl>
                                        <p:attrNameLst>
                                          <p:attrName>style.visibility</p:attrName>
                                        </p:attrNameLst>
                                      </p:cBhvr>
                                      <p:to>
                                        <p:strVal val="visible"/>
                                      </p:to>
                                    </p:set>
                                    <p:animEffect transition="in" filter="checkerboard(across)">
                                      <p:cBhvr>
                                        <p:cTn id="22" dur="500"/>
                                        <p:tgtEl>
                                          <p:spTgt spid="1048"/>
                                        </p:tgtEl>
                                      </p:cBhvr>
                                    </p:animEffect>
                                  </p:childTnLst>
                                </p:cTn>
                              </p:par>
                            </p:childTnLst>
                          </p:cTn>
                        </p:par>
                        <p:par>
                          <p:cTn id="23" fill="hold">
                            <p:stCondLst>
                              <p:cond delay="2000"/>
                            </p:stCondLst>
                            <p:childTnLst>
                              <p:par>
                                <p:cTn id="24" presetID="5" presetClass="entr" presetSubtype="10" fill="hold" nodeType="afterEffect">
                                  <p:stCondLst>
                                    <p:cond delay="0"/>
                                  </p:stCondLst>
                                  <p:childTnLst>
                                    <p:set>
                                      <p:cBhvr>
                                        <p:cTn id="25" dur="1" fill="hold">
                                          <p:stCondLst>
                                            <p:cond delay="0"/>
                                          </p:stCondLst>
                                        </p:cTn>
                                        <p:tgtEl>
                                          <p:spTgt spid="1046"/>
                                        </p:tgtEl>
                                        <p:attrNameLst>
                                          <p:attrName>style.visibility</p:attrName>
                                        </p:attrNameLst>
                                      </p:cBhvr>
                                      <p:to>
                                        <p:strVal val="visible"/>
                                      </p:to>
                                    </p:set>
                                    <p:animEffect transition="in" filter="checkerboard(across)">
                                      <p:cBhvr>
                                        <p:cTn id="26" dur="500"/>
                                        <p:tgtEl>
                                          <p:spTgt spid="1046"/>
                                        </p:tgtEl>
                                      </p:cBhvr>
                                    </p:animEffect>
                                  </p:childTnLst>
                                </p:cTn>
                              </p:par>
                            </p:childTnLst>
                          </p:cTn>
                        </p:par>
                        <p:par>
                          <p:cTn id="27" fill="hold">
                            <p:stCondLst>
                              <p:cond delay="2500"/>
                            </p:stCondLst>
                            <p:childTnLst>
                              <p:par>
                                <p:cTn id="28" presetID="5" presetClass="entr" presetSubtype="10" fill="hold" nodeType="afterEffect">
                                  <p:stCondLst>
                                    <p:cond delay="0"/>
                                  </p:stCondLst>
                                  <p:childTnLst>
                                    <p:set>
                                      <p:cBhvr>
                                        <p:cTn id="29" dur="1" fill="hold">
                                          <p:stCondLst>
                                            <p:cond delay="0"/>
                                          </p:stCondLst>
                                        </p:cTn>
                                        <p:tgtEl>
                                          <p:spTgt spid="1038"/>
                                        </p:tgtEl>
                                        <p:attrNameLst>
                                          <p:attrName>style.visibility</p:attrName>
                                        </p:attrNameLst>
                                      </p:cBhvr>
                                      <p:to>
                                        <p:strVal val="visible"/>
                                      </p:to>
                                    </p:set>
                                    <p:animEffect transition="in" filter="checkerboard(across)">
                                      <p:cBhvr>
                                        <p:cTn id="30" dur="500"/>
                                        <p:tgtEl>
                                          <p:spTgt spid="1038"/>
                                        </p:tgtEl>
                                      </p:cBhvr>
                                    </p:animEffect>
                                  </p:childTnLst>
                                </p:cTn>
                              </p:par>
                            </p:childTnLst>
                          </p:cTn>
                        </p:par>
                        <p:par>
                          <p:cTn id="31" fill="hold">
                            <p:stCondLst>
                              <p:cond delay="3000"/>
                            </p:stCondLst>
                            <p:childTnLst>
                              <p:par>
                                <p:cTn id="32" presetID="5" presetClass="entr" presetSubtype="10" fill="hold" nodeType="after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checkerboard(across)">
                                      <p:cBhvr>
                                        <p:cTn id="34" dur="500"/>
                                        <p:tgtEl>
                                          <p:spTgt spid="1036"/>
                                        </p:tgtEl>
                                      </p:cBhvr>
                                    </p:animEffect>
                                  </p:childTnLst>
                                </p:cTn>
                              </p:par>
                            </p:childTnLst>
                          </p:cTn>
                        </p:par>
                        <p:par>
                          <p:cTn id="35" fill="hold">
                            <p:stCondLst>
                              <p:cond delay="3500"/>
                            </p:stCondLst>
                            <p:childTnLst>
                              <p:par>
                                <p:cTn id="36" presetID="5" presetClass="entr" presetSubtype="1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checkerboard(across)">
                                      <p:cBhvr>
                                        <p:cTn id="38" dur="500"/>
                                        <p:tgtEl>
                                          <p:spTgt spid="1028"/>
                                        </p:tgtEl>
                                      </p:cBhvr>
                                    </p:animEffect>
                                  </p:childTnLst>
                                </p:cTn>
                              </p:par>
                            </p:childTnLst>
                          </p:cTn>
                        </p:par>
                        <p:par>
                          <p:cTn id="39" fill="hold">
                            <p:stCondLst>
                              <p:cond delay="4000"/>
                            </p:stCondLst>
                            <p:childTnLst>
                              <p:par>
                                <p:cTn id="40" presetID="5" presetClass="entr" presetSubtype="10" fill="hold" nodeType="after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checkerboard(across)">
                                      <p:cBhvr>
                                        <p:cTn id="4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213" y="123478"/>
            <a:ext cx="9117798" cy="4817611"/>
            <a:chOff x="38196" y="-68336"/>
            <a:chExt cx="9117798" cy="4817611"/>
          </a:xfrm>
        </p:grpSpPr>
        <p:pic>
          <p:nvPicPr>
            <p:cNvPr id="3" name="Picture 8" descr="https://www.healthjobs.co.uk/Images/Blog/media/85624150-04fe-428a-a945-f9c56be4300d.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197" y="151354"/>
              <a:ext cx="2425000" cy="16186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The difference between healthcare assistants (HCAs) and care ...">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0166" y="151354"/>
              <a:ext cx="2564288" cy="17052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Avenue Care Serv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0234" y="-68336"/>
              <a:ext cx="1514410" cy="1514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ospital charity launches appeal to support NHS workers during ...">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96" y="2921758"/>
              <a:ext cx="2254947" cy="18275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PLEASED: NHS staff receiving free meal packs from Al Maidah banquet hal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4260" y="3043239"/>
              <a:ext cx="2281734" cy="17060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545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lmesC1\AppData\Local\Microsoft\Windows\INetCache\IE\3WO6CQPE\christmas-1015339_960_72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23478"/>
            <a:ext cx="3252788" cy="3252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3579862"/>
            <a:ext cx="8784976" cy="646331"/>
          </a:xfrm>
          <a:prstGeom prst="rect">
            <a:avLst/>
          </a:prstGeom>
          <a:solidFill>
            <a:schemeClr val="bg1"/>
          </a:solidFill>
        </p:spPr>
        <p:txBody>
          <a:bodyPr wrap="square" rtlCol="0">
            <a:spAutoFit/>
          </a:bodyPr>
          <a:lstStyle/>
          <a:p>
            <a:r>
              <a:rPr lang="en-GB" dirty="0" smtClean="0"/>
              <a:t>Please put your questions in the chat box and we will come back to as many as possible after the next presentation </a:t>
            </a:r>
            <a:endParaRPr lang="en-GB" dirty="0"/>
          </a:p>
        </p:txBody>
      </p:sp>
    </p:spTree>
    <p:extLst>
      <p:ext uri="{BB962C8B-B14F-4D97-AF65-F5344CB8AC3E}">
        <p14:creationId xmlns:p14="http://schemas.microsoft.com/office/powerpoint/2010/main" val="2793293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96"/>
            <a:ext cx="8229600" cy="857250"/>
          </a:xfrm>
        </p:spPr>
        <p:txBody>
          <a:bodyPr/>
          <a:lstStyle/>
          <a:p>
            <a:r>
              <a:rPr lang="en-GB" dirty="0" smtClean="0">
                <a:solidFill>
                  <a:schemeClr val="tx1"/>
                </a:solidFill>
              </a:rPr>
              <a:t>House Keeping</a:t>
            </a:r>
            <a:endParaRPr lang="en-GB" dirty="0">
              <a:solidFill>
                <a:schemeClr val="tx1"/>
              </a:solidFill>
            </a:endParaRPr>
          </a:p>
        </p:txBody>
      </p:sp>
      <p:sp>
        <p:nvSpPr>
          <p:cNvPr id="3" name="Content Placeholder 2"/>
          <p:cNvSpPr>
            <a:spLocks noGrp="1"/>
          </p:cNvSpPr>
          <p:nvPr>
            <p:ph idx="1"/>
          </p:nvPr>
        </p:nvSpPr>
        <p:spPr>
          <a:xfrm>
            <a:off x="457200" y="987574"/>
            <a:ext cx="8229600" cy="3600400"/>
          </a:xfrm>
        </p:spPr>
        <p:txBody>
          <a:bodyPr>
            <a:normAutofit fontScale="85000" lnSpcReduction="10000"/>
          </a:bodyPr>
          <a:lstStyle/>
          <a:p>
            <a:pPr lvl="0"/>
            <a:r>
              <a:rPr lang="en-GB" sz="1800" b="1" dirty="0">
                <a:solidFill>
                  <a:prstClr val="black"/>
                </a:solidFill>
              </a:rPr>
              <a:t>Please mute your microphone and turn off your cameras. This will help us manage background noise during the presentations. </a:t>
            </a:r>
          </a:p>
          <a:p>
            <a:pPr lvl="0"/>
            <a:r>
              <a:rPr lang="en-GB" sz="1800" b="1" dirty="0">
                <a:solidFill>
                  <a:prstClr val="black"/>
                </a:solidFill>
              </a:rPr>
              <a:t>Please do not take any recordings or screen shots of the screen during the session</a:t>
            </a:r>
          </a:p>
          <a:p>
            <a:pPr lvl="0"/>
            <a:r>
              <a:rPr lang="en-GB" sz="1800" b="1" dirty="0">
                <a:solidFill>
                  <a:prstClr val="black"/>
                </a:solidFill>
              </a:rPr>
              <a:t>If you need any technical help during the event please message us using the chat box.</a:t>
            </a:r>
          </a:p>
          <a:p>
            <a:pPr lvl="0"/>
            <a:r>
              <a:rPr lang="en-GB" sz="1800" b="1" dirty="0">
                <a:solidFill>
                  <a:prstClr val="black"/>
                </a:solidFill>
              </a:rPr>
              <a:t>If you would like to ask a question please use the chat box. </a:t>
            </a:r>
            <a:endParaRPr lang="en-GB" sz="1800" b="1" dirty="0" smtClean="0">
              <a:solidFill>
                <a:prstClr val="black"/>
              </a:solidFill>
            </a:endParaRPr>
          </a:p>
          <a:p>
            <a:pPr lvl="0"/>
            <a:r>
              <a:rPr lang="en-GB" sz="1800" b="1" dirty="0" smtClean="0">
                <a:solidFill>
                  <a:prstClr val="black"/>
                </a:solidFill>
              </a:rPr>
              <a:t>The </a:t>
            </a:r>
            <a:r>
              <a:rPr lang="en-GB" sz="1800" b="1" dirty="0">
                <a:solidFill>
                  <a:prstClr val="black"/>
                </a:solidFill>
              </a:rPr>
              <a:t>session will be not be recorded live but we will be uploading the presentations to the Extra Heroes webpage after this session. </a:t>
            </a:r>
          </a:p>
          <a:p>
            <a:pPr lvl="0"/>
            <a:r>
              <a:rPr lang="en-GB" sz="1800" b="1" dirty="0">
                <a:solidFill>
                  <a:prstClr val="black"/>
                </a:solidFill>
              </a:rPr>
              <a:t>Please bear with us if there are technical issues we will resolve them as quickly as possible. You may find that some of the videos we play may buffer, we will share the links after the event for anyone who had any issues watching them. </a:t>
            </a:r>
          </a:p>
          <a:p>
            <a:pPr lvl="0"/>
            <a:r>
              <a:rPr lang="en-GB" sz="1800" b="1" dirty="0">
                <a:solidFill>
                  <a:prstClr val="black"/>
                </a:solidFill>
              </a:rPr>
              <a:t>Social media – please tag us in @</a:t>
            </a:r>
            <a:r>
              <a:rPr lang="en-GB" sz="1800" b="1" dirty="0" err="1">
                <a:solidFill>
                  <a:prstClr val="black"/>
                </a:solidFill>
              </a:rPr>
              <a:t>hwe_academy</a:t>
            </a:r>
            <a:r>
              <a:rPr lang="en-GB" sz="1800" b="1" dirty="0">
                <a:solidFill>
                  <a:prstClr val="black"/>
                </a:solidFill>
              </a:rPr>
              <a:t> and #Future Heroes </a:t>
            </a:r>
          </a:p>
          <a:p>
            <a:pPr lvl="0"/>
            <a:r>
              <a:rPr lang="en-GB" sz="1800" b="1" dirty="0" smtClean="0">
                <a:solidFill>
                  <a:prstClr val="black"/>
                </a:solidFill>
              </a:rPr>
              <a:t>Please </a:t>
            </a:r>
            <a:r>
              <a:rPr lang="en-GB" sz="1800" b="1" dirty="0">
                <a:solidFill>
                  <a:prstClr val="black"/>
                </a:solidFill>
              </a:rPr>
              <a:t>join in with the quizzes and activities</a:t>
            </a:r>
          </a:p>
          <a:p>
            <a:pPr lvl="0"/>
            <a:r>
              <a:rPr lang="en-GB" sz="1800" b="1" dirty="0">
                <a:solidFill>
                  <a:prstClr val="black"/>
                </a:solidFill>
              </a:rPr>
              <a:t>Your feedback is important to use please feel free to email us – academy.hwe@nhs.net</a:t>
            </a:r>
          </a:p>
          <a:p>
            <a:endParaRPr lang="en-GB" dirty="0"/>
          </a:p>
        </p:txBody>
      </p:sp>
    </p:spTree>
    <p:extLst>
      <p:ext uri="{BB962C8B-B14F-4D97-AF65-F5344CB8AC3E}">
        <p14:creationId xmlns:p14="http://schemas.microsoft.com/office/powerpoint/2010/main" val="11411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
            </a:r>
            <a:br>
              <a:rPr lang="en-GB" b="1" dirty="0" smtClean="0"/>
            </a:br>
            <a:r>
              <a:rPr lang="en-GB" sz="4000" b="1" dirty="0">
                <a:solidFill>
                  <a:srgbClr val="008080"/>
                </a:solidFill>
              </a:rPr>
              <a:t>Nursing </a:t>
            </a:r>
            <a:r>
              <a:rPr lang="en-GB" sz="4000" b="1" dirty="0" smtClean="0">
                <a:solidFill>
                  <a:srgbClr val="008080"/>
                </a:solidFill>
              </a:rPr>
              <a:t>Associates: </a:t>
            </a:r>
            <a:br>
              <a:rPr lang="en-GB" sz="4000" b="1" dirty="0" smtClean="0">
                <a:solidFill>
                  <a:srgbClr val="008080"/>
                </a:solidFill>
              </a:rPr>
            </a:br>
            <a:r>
              <a:rPr lang="en-GB" sz="4000" b="1" dirty="0" smtClean="0">
                <a:solidFill>
                  <a:srgbClr val="008080"/>
                </a:solidFill>
              </a:rPr>
              <a:t>‘earn while you learn’ </a:t>
            </a:r>
            <a:r>
              <a:rPr lang="en-GB" b="1" dirty="0"/>
              <a:t/>
            </a:r>
            <a:br>
              <a:rPr lang="en-GB" b="1" dirty="0"/>
            </a:br>
            <a:endParaRPr lang="en-GB" dirty="0"/>
          </a:p>
        </p:txBody>
      </p:sp>
      <p:sp>
        <p:nvSpPr>
          <p:cNvPr id="3" name="Subtitle 2"/>
          <p:cNvSpPr>
            <a:spLocks noGrp="1"/>
          </p:cNvSpPr>
          <p:nvPr>
            <p:ph type="subTitle" idx="1"/>
          </p:nvPr>
        </p:nvSpPr>
        <p:spPr>
          <a:xfrm>
            <a:off x="1371600" y="2269377"/>
            <a:ext cx="6400800" cy="1127197"/>
          </a:xfrm>
        </p:spPr>
        <p:txBody>
          <a:bodyPr/>
          <a:lstStyle/>
          <a:p>
            <a:r>
              <a:rPr lang="en-GB" sz="2800" dirty="0" smtClean="0"/>
              <a:t>Discover training and employment through an apprenticeship</a:t>
            </a:r>
            <a:endParaRPr lang="en-GB" sz="2800" dirty="0"/>
          </a:p>
        </p:txBody>
      </p:sp>
    </p:spTree>
    <p:extLst>
      <p:ext uri="{BB962C8B-B14F-4D97-AF65-F5344CB8AC3E}">
        <p14:creationId xmlns:p14="http://schemas.microsoft.com/office/powerpoint/2010/main" val="615133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9"/>
            <a:ext cx="8712968" cy="853603"/>
          </a:xfrm>
        </p:spPr>
        <p:txBody>
          <a:bodyPr>
            <a:normAutofit/>
          </a:bodyPr>
          <a:lstStyle/>
          <a:p>
            <a:r>
              <a:rPr lang="en-GB" sz="3200" b="1" dirty="0"/>
              <a:t>What is a Nursing Associate? </a:t>
            </a:r>
          </a:p>
        </p:txBody>
      </p:sp>
      <p:sp>
        <p:nvSpPr>
          <p:cNvPr id="3" name="Content Placeholder 2"/>
          <p:cNvSpPr>
            <a:spLocks noGrp="1"/>
          </p:cNvSpPr>
          <p:nvPr>
            <p:ph idx="1"/>
          </p:nvPr>
        </p:nvSpPr>
        <p:spPr>
          <a:xfrm>
            <a:off x="179512" y="1131590"/>
            <a:ext cx="8712968" cy="3312368"/>
          </a:xfrm>
        </p:spPr>
        <p:txBody>
          <a:bodyPr>
            <a:noAutofit/>
          </a:bodyPr>
          <a:lstStyle/>
          <a:p>
            <a:pPr>
              <a:buFont typeface="Wingdings" panose="05000000000000000000" pitchFamily="2" charset="2"/>
              <a:buChar char="v"/>
            </a:pPr>
            <a:r>
              <a:rPr lang="en-GB" sz="1600" dirty="0" smtClean="0"/>
              <a:t>If you decide to study as a student nursing associate, you’ll gain skills </a:t>
            </a:r>
            <a:r>
              <a:rPr lang="en-GB" sz="1600" dirty="0"/>
              <a:t>and </a:t>
            </a:r>
            <a:r>
              <a:rPr lang="en-GB" sz="1600" dirty="0" smtClean="0"/>
              <a:t>knowledge as well as practical  </a:t>
            </a:r>
            <a:r>
              <a:rPr lang="en-GB" sz="1600" dirty="0"/>
              <a:t>experience in physical </a:t>
            </a:r>
            <a:r>
              <a:rPr lang="en-GB" sz="1600" dirty="0" smtClean="0"/>
              <a:t>and mental health in adult and children’s nursing</a:t>
            </a:r>
            <a:endParaRPr lang="en-GB" sz="1600" dirty="0"/>
          </a:p>
          <a:p>
            <a:pPr>
              <a:spcAft>
                <a:spcPts val="400"/>
              </a:spcAft>
              <a:buFont typeface="Wingdings" panose="05000000000000000000" pitchFamily="2" charset="2"/>
              <a:buChar char="v"/>
            </a:pPr>
            <a:r>
              <a:rPr lang="en-GB" sz="1600" dirty="0"/>
              <a:t>These clinical skills could involve:</a:t>
            </a:r>
          </a:p>
          <a:p>
            <a:pPr marL="800100" lvl="1" indent="-342900">
              <a:buFont typeface="Wingdings" panose="05000000000000000000" pitchFamily="2" charset="2"/>
              <a:buChar char="ü"/>
            </a:pPr>
            <a:r>
              <a:rPr lang="en-GB" sz="1600" dirty="0"/>
              <a:t>Carrying out and </a:t>
            </a:r>
            <a:r>
              <a:rPr lang="en-GB" sz="1600" dirty="0" smtClean="0"/>
              <a:t>clinical </a:t>
            </a:r>
            <a:r>
              <a:rPr lang="en-GB" sz="1600" dirty="0"/>
              <a:t>observations, e.g. pulse, blood pressure readings;</a:t>
            </a:r>
          </a:p>
          <a:p>
            <a:pPr marL="800100" lvl="1" indent="-342900">
              <a:buFont typeface="Wingdings" panose="05000000000000000000" pitchFamily="2" charset="2"/>
              <a:buChar char="ü"/>
            </a:pPr>
            <a:r>
              <a:rPr lang="en-GB" sz="1600" dirty="0"/>
              <a:t>Giving injections, taking blood, performing tests, e.g. heart tracing (ECG</a:t>
            </a:r>
            <a:r>
              <a:rPr lang="en-GB" sz="1600" dirty="0" smtClean="0"/>
              <a:t>)</a:t>
            </a:r>
            <a:endParaRPr lang="en-GB" sz="1600" dirty="0"/>
          </a:p>
          <a:p>
            <a:pPr>
              <a:spcAft>
                <a:spcPts val="400"/>
              </a:spcAft>
              <a:buFont typeface="Wingdings" panose="05000000000000000000" pitchFamily="2" charset="2"/>
              <a:buChar char="v"/>
            </a:pPr>
            <a:r>
              <a:rPr lang="en-GB" sz="1600" dirty="0"/>
              <a:t>Qualified nursing associates have gone on to become specialists in the following areas:</a:t>
            </a:r>
          </a:p>
          <a:p>
            <a:pPr marL="800100" lvl="1" indent="-342900">
              <a:buFont typeface="Wingdings" panose="05000000000000000000" pitchFamily="2" charset="2"/>
              <a:buChar char="ü"/>
            </a:pPr>
            <a:r>
              <a:rPr lang="en-GB" sz="1600" dirty="0"/>
              <a:t>GP practices giving childhood and holiday vaccinations;</a:t>
            </a:r>
          </a:p>
          <a:p>
            <a:pPr marL="800100" lvl="1" indent="-342900">
              <a:buFont typeface="Wingdings" panose="05000000000000000000" pitchFamily="2" charset="2"/>
              <a:buChar char="ü"/>
            </a:pPr>
            <a:r>
              <a:rPr lang="en-GB" sz="1600" dirty="0"/>
              <a:t>Infection control; </a:t>
            </a:r>
          </a:p>
          <a:p>
            <a:pPr marL="800100" lvl="1" indent="-342900">
              <a:buFont typeface="Wingdings" panose="05000000000000000000" pitchFamily="2" charset="2"/>
              <a:buChar char="ü"/>
            </a:pPr>
            <a:r>
              <a:rPr lang="en-GB" sz="1600" dirty="0"/>
              <a:t>Kidney </a:t>
            </a:r>
            <a:r>
              <a:rPr lang="en-GB" sz="1600" dirty="0" smtClean="0"/>
              <a:t>dialysis; </a:t>
            </a:r>
            <a:endParaRPr lang="en-GB" sz="1600" dirty="0"/>
          </a:p>
          <a:p>
            <a:pPr marL="800100" lvl="1" indent="-342900">
              <a:buFont typeface="Wingdings" panose="05000000000000000000" pitchFamily="2" charset="2"/>
              <a:buChar char="ü"/>
            </a:pPr>
            <a:r>
              <a:rPr lang="en-GB" sz="1600" dirty="0"/>
              <a:t>Health and </a:t>
            </a:r>
            <a:r>
              <a:rPr lang="en-GB" sz="1600" dirty="0" smtClean="0"/>
              <a:t>wellbeing;</a:t>
            </a:r>
            <a:endParaRPr lang="en-GB" sz="1600" dirty="0"/>
          </a:p>
          <a:p>
            <a:pPr marL="800100" lvl="1" indent="-342900">
              <a:buFont typeface="Wingdings" panose="05000000000000000000" pitchFamily="2" charset="2"/>
              <a:buChar char="ü"/>
            </a:pPr>
            <a:r>
              <a:rPr lang="en-GB" sz="1600" dirty="0"/>
              <a:t>Family and carer </a:t>
            </a:r>
            <a:r>
              <a:rPr lang="en-GB" sz="1600" dirty="0" smtClean="0"/>
              <a:t>liaison.</a:t>
            </a:r>
            <a:endParaRPr lang="en-GB" sz="1600" dirty="0"/>
          </a:p>
        </p:txBody>
      </p:sp>
    </p:spTree>
    <p:extLst>
      <p:ext uri="{BB962C8B-B14F-4D97-AF65-F5344CB8AC3E}">
        <p14:creationId xmlns:p14="http://schemas.microsoft.com/office/powerpoint/2010/main" val="2455535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8640960" cy="864096"/>
          </a:xfrm>
        </p:spPr>
        <p:txBody>
          <a:bodyPr>
            <a:normAutofit/>
          </a:bodyPr>
          <a:lstStyle/>
          <a:p>
            <a:r>
              <a:rPr lang="en-GB" sz="3200" b="1" dirty="0"/>
              <a:t>Why be a Student </a:t>
            </a:r>
            <a:r>
              <a:rPr lang="en-GB" sz="3200" b="1" dirty="0" smtClean="0"/>
              <a:t>Nursing Associate</a:t>
            </a:r>
            <a:r>
              <a:rPr lang="en-GB" sz="3200" b="1" dirty="0"/>
              <a:t>?</a:t>
            </a:r>
          </a:p>
        </p:txBody>
      </p:sp>
      <p:sp>
        <p:nvSpPr>
          <p:cNvPr id="3" name="Content Placeholder 2"/>
          <p:cNvSpPr>
            <a:spLocks noGrp="1"/>
          </p:cNvSpPr>
          <p:nvPr>
            <p:ph idx="1"/>
          </p:nvPr>
        </p:nvSpPr>
        <p:spPr>
          <a:xfrm>
            <a:off x="251520" y="1131590"/>
            <a:ext cx="8640960" cy="3240360"/>
          </a:xfrm>
        </p:spPr>
        <p:txBody>
          <a:bodyPr>
            <a:noAutofit/>
          </a:bodyPr>
          <a:lstStyle/>
          <a:p>
            <a:pPr>
              <a:spcBef>
                <a:spcPts val="0"/>
              </a:spcBef>
              <a:buFont typeface="Wingdings" panose="05000000000000000000" pitchFamily="2" charset="2"/>
              <a:buChar char="v"/>
            </a:pPr>
            <a:r>
              <a:rPr lang="en-GB" sz="1600" dirty="0"/>
              <a:t>Earn while you learn!</a:t>
            </a:r>
          </a:p>
          <a:p>
            <a:pPr>
              <a:buFont typeface="Wingdings" panose="05000000000000000000" pitchFamily="2" charset="2"/>
              <a:buChar char="v"/>
            </a:pPr>
            <a:endParaRPr lang="en-GB" sz="800" dirty="0"/>
          </a:p>
          <a:p>
            <a:pPr>
              <a:spcBef>
                <a:spcPts val="0"/>
              </a:spcBef>
              <a:buFont typeface="Wingdings" panose="05000000000000000000" pitchFamily="2" charset="2"/>
              <a:buChar char="v"/>
            </a:pPr>
            <a:r>
              <a:rPr lang="en-GB" sz="1600" dirty="0"/>
              <a:t>No student debt</a:t>
            </a:r>
          </a:p>
          <a:p>
            <a:pPr>
              <a:buFont typeface="Wingdings" panose="05000000000000000000" pitchFamily="2" charset="2"/>
              <a:buChar char="v"/>
            </a:pPr>
            <a:endParaRPr lang="en-GB" sz="800" dirty="0"/>
          </a:p>
          <a:p>
            <a:pPr>
              <a:spcBef>
                <a:spcPts val="0"/>
              </a:spcBef>
              <a:buFont typeface="Wingdings" panose="05000000000000000000" pitchFamily="2" charset="2"/>
              <a:buChar char="v"/>
            </a:pPr>
            <a:r>
              <a:rPr lang="en-GB" sz="1600" dirty="0"/>
              <a:t>Gain apprenticeship and foundation degree qualifications</a:t>
            </a:r>
          </a:p>
          <a:p>
            <a:pPr>
              <a:buFont typeface="Wingdings" panose="05000000000000000000" pitchFamily="2" charset="2"/>
              <a:buChar char="v"/>
            </a:pPr>
            <a:endParaRPr lang="en-GB" sz="800" dirty="0"/>
          </a:p>
          <a:p>
            <a:pPr>
              <a:spcBef>
                <a:spcPts val="0"/>
              </a:spcBef>
              <a:buFont typeface="Wingdings" panose="05000000000000000000" pitchFamily="2" charset="2"/>
              <a:buChar char="v"/>
            </a:pPr>
            <a:r>
              <a:rPr lang="en-GB" sz="1600" dirty="0"/>
              <a:t>Develop your academic skills</a:t>
            </a:r>
          </a:p>
          <a:p>
            <a:pPr>
              <a:buFont typeface="Wingdings" panose="05000000000000000000" pitchFamily="2" charset="2"/>
              <a:buChar char="v"/>
            </a:pPr>
            <a:endParaRPr lang="en-GB" sz="800" dirty="0"/>
          </a:p>
          <a:p>
            <a:pPr>
              <a:spcBef>
                <a:spcPts val="0"/>
              </a:spcBef>
              <a:buFont typeface="Wingdings" panose="05000000000000000000" pitchFamily="2" charset="2"/>
              <a:buChar char="v"/>
            </a:pPr>
            <a:r>
              <a:rPr lang="en-GB" sz="1600" dirty="0"/>
              <a:t>Obtain practical experience through supported placements </a:t>
            </a:r>
          </a:p>
          <a:p>
            <a:pPr>
              <a:buFont typeface="Wingdings" panose="05000000000000000000" pitchFamily="2" charset="2"/>
              <a:buChar char="v"/>
            </a:pPr>
            <a:endParaRPr lang="en-GB" sz="800" dirty="0"/>
          </a:p>
          <a:p>
            <a:pPr>
              <a:spcBef>
                <a:spcPts val="0"/>
              </a:spcBef>
              <a:buFont typeface="Wingdings" panose="05000000000000000000" pitchFamily="2" charset="2"/>
              <a:buChar char="v"/>
            </a:pPr>
            <a:r>
              <a:rPr lang="en-GB" sz="1600" dirty="0"/>
              <a:t>Build great friendships!</a:t>
            </a:r>
          </a:p>
          <a:p>
            <a:pPr>
              <a:buFont typeface="Wingdings" panose="05000000000000000000" pitchFamily="2" charset="2"/>
              <a:buChar char="v"/>
            </a:pPr>
            <a:endParaRPr lang="en-GB" sz="800" dirty="0"/>
          </a:p>
          <a:p>
            <a:pPr>
              <a:spcBef>
                <a:spcPts val="0"/>
              </a:spcBef>
              <a:buFont typeface="Wingdings" panose="05000000000000000000" pitchFamily="2" charset="2"/>
              <a:buChar char="v"/>
            </a:pPr>
            <a:r>
              <a:rPr lang="en-GB" sz="1600" dirty="0"/>
              <a:t>Take your career to new heights</a:t>
            </a:r>
          </a:p>
          <a:p>
            <a:pPr marL="0" indent="0">
              <a:buNone/>
            </a:pPr>
            <a:endParaRPr lang="en-GB" sz="800" dirty="0"/>
          </a:p>
          <a:p>
            <a:pPr>
              <a:spcBef>
                <a:spcPts val="0"/>
              </a:spcBef>
              <a:buFont typeface="Wingdings" panose="05000000000000000000" pitchFamily="2" charset="2"/>
              <a:buChar char="v"/>
            </a:pPr>
            <a:r>
              <a:rPr lang="en-GB" sz="1600" dirty="0"/>
              <a:t>Be the best person you can be!</a:t>
            </a:r>
          </a:p>
          <a:p>
            <a:pPr marL="0" indent="0">
              <a:buNone/>
            </a:pPr>
            <a:endParaRPr lang="en-GB" sz="1400" dirty="0"/>
          </a:p>
        </p:txBody>
      </p:sp>
    </p:spTree>
    <p:extLst>
      <p:ext uri="{BB962C8B-B14F-4D97-AF65-F5344CB8AC3E}">
        <p14:creationId xmlns:p14="http://schemas.microsoft.com/office/powerpoint/2010/main" val="3547066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Let’s hear from our ambassadors</a:t>
            </a:r>
            <a:endParaRPr lang="en-GB" sz="3200" b="1" dirty="0"/>
          </a:p>
        </p:txBody>
      </p:sp>
      <p:sp>
        <p:nvSpPr>
          <p:cNvPr id="3" name="Content Placeholder 2"/>
          <p:cNvSpPr>
            <a:spLocks noGrp="1"/>
          </p:cNvSpPr>
          <p:nvPr>
            <p:ph idx="1"/>
          </p:nvPr>
        </p:nvSpPr>
        <p:spPr/>
        <p:txBody>
          <a:bodyPr>
            <a:normAutofit/>
          </a:bodyPr>
          <a:lstStyle/>
          <a:p>
            <a:pPr marL="0" indent="0">
              <a:buNone/>
            </a:pPr>
            <a:r>
              <a:rPr lang="en-GB" sz="2400" dirty="0" smtClean="0"/>
              <a:t>Tonie Magiya</a:t>
            </a:r>
          </a:p>
          <a:p>
            <a:pPr marL="0" indent="0">
              <a:buNone/>
            </a:pPr>
            <a:r>
              <a:rPr lang="en-GB" sz="2400" dirty="0" smtClean="0"/>
              <a:t>Zoe Hall</a:t>
            </a:r>
          </a:p>
          <a:p>
            <a:pPr marL="0" indent="0">
              <a:buNone/>
            </a:pPr>
            <a:r>
              <a:rPr lang="en-GB" sz="2400" dirty="0" smtClean="0"/>
              <a:t>Anna-Liza Delgaudo</a:t>
            </a:r>
          </a:p>
          <a:p>
            <a:pPr marL="0" indent="0">
              <a:buNone/>
            </a:pPr>
            <a:r>
              <a:rPr lang="en-GB" sz="2400" dirty="0" smtClean="0"/>
              <a:t>Joanna Bowyer</a:t>
            </a:r>
          </a:p>
          <a:p>
            <a:pPr marL="0" indent="0">
              <a:buNone/>
            </a:pPr>
            <a:endParaRPr lang="en-GB" sz="2000" dirty="0"/>
          </a:p>
          <a:p>
            <a:pPr marL="0" indent="0">
              <a:buNone/>
            </a:pPr>
            <a:r>
              <a:rPr lang="en-GB" sz="2400" dirty="0" smtClean="0"/>
              <a:t>Visit: </a:t>
            </a:r>
            <a:r>
              <a:rPr lang="en-GB" sz="2400" u="sng" dirty="0">
                <a:hlinkClick r:id="rId2"/>
              </a:rPr>
              <a:t>Health and Care Academy </a:t>
            </a:r>
            <a:r>
              <a:rPr lang="en-GB" sz="2400" u="sng" dirty="0" smtClean="0">
                <a:hlinkClick r:id="rId2"/>
              </a:rPr>
              <a:t>Website</a:t>
            </a:r>
            <a:endParaRPr lang="en-GB" sz="2400" dirty="0"/>
          </a:p>
        </p:txBody>
      </p:sp>
    </p:spTree>
    <p:extLst>
      <p:ext uri="{BB962C8B-B14F-4D97-AF65-F5344CB8AC3E}">
        <p14:creationId xmlns:p14="http://schemas.microsoft.com/office/powerpoint/2010/main" val="3547066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5979"/>
            <a:ext cx="8928992" cy="853603"/>
          </a:xfrm>
        </p:spPr>
        <p:txBody>
          <a:bodyPr>
            <a:normAutofit/>
          </a:bodyPr>
          <a:lstStyle/>
          <a:p>
            <a:r>
              <a:rPr lang="en-GB" sz="3200" b="1" dirty="0"/>
              <a:t>Why study as a Student Nursing Associate?</a:t>
            </a:r>
            <a:endParaRPr lang="en-GB" sz="3200" dirty="0"/>
          </a:p>
        </p:txBody>
      </p:sp>
      <p:pic>
        <p:nvPicPr>
          <p:cNvPr id="4" name="Content Placeholder 3" descr="54a442dda8ef46c9a914c2e094eb6e78@Open-Xchan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3" y="1131590"/>
            <a:ext cx="8928993" cy="326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06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Entry requirements</a:t>
            </a:r>
          </a:p>
        </p:txBody>
      </p:sp>
      <p:sp>
        <p:nvSpPr>
          <p:cNvPr id="3" name="Content Placeholder 2"/>
          <p:cNvSpPr>
            <a:spLocks noGrp="1"/>
          </p:cNvSpPr>
          <p:nvPr>
            <p:ph idx="1"/>
          </p:nvPr>
        </p:nvSpPr>
        <p:spPr/>
        <p:txBody>
          <a:bodyPr>
            <a:normAutofit/>
          </a:bodyPr>
          <a:lstStyle/>
          <a:p>
            <a:pPr marL="514350" indent="-457200">
              <a:spcBef>
                <a:spcPts val="0"/>
              </a:spcBef>
              <a:spcAft>
                <a:spcPts val="400"/>
              </a:spcAft>
              <a:buFont typeface="Wingdings" panose="05000000000000000000" pitchFamily="2" charset="2"/>
              <a:buChar char="v"/>
            </a:pPr>
            <a:endParaRPr lang="en-GB" sz="1600" dirty="0" smtClean="0"/>
          </a:p>
          <a:p>
            <a:pPr marL="514350" indent="-457200">
              <a:spcBef>
                <a:spcPts val="0"/>
              </a:spcBef>
              <a:spcAft>
                <a:spcPts val="400"/>
              </a:spcAft>
              <a:buFont typeface="Wingdings" panose="05000000000000000000" pitchFamily="2" charset="2"/>
              <a:buChar char="v"/>
            </a:pPr>
            <a:r>
              <a:rPr lang="en-GB" sz="1600" dirty="0" smtClean="0"/>
              <a:t>To </a:t>
            </a:r>
            <a:r>
              <a:rPr lang="en-GB" sz="1600" dirty="0"/>
              <a:t>begin your training as a nursing associate you’ll need:</a:t>
            </a:r>
          </a:p>
          <a:p>
            <a:pPr lvl="1">
              <a:buFont typeface="Wingdings" panose="05000000000000000000" pitchFamily="2" charset="2"/>
              <a:buChar char="ü"/>
            </a:pPr>
            <a:r>
              <a:rPr lang="en-GB" sz="1600" dirty="0"/>
              <a:t>GCSEs grade 9 to 4 (A to C) in maths and English, or Functional Skills </a:t>
            </a:r>
            <a:br>
              <a:rPr lang="en-GB" sz="1600" dirty="0"/>
            </a:br>
            <a:r>
              <a:rPr lang="en-GB" sz="1600" dirty="0" smtClean="0"/>
              <a:t>Level </a:t>
            </a:r>
            <a:r>
              <a:rPr lang="en-GB" sz="1600" dirty="0"/>
              <a:t>2 in maths and English as a minimum</a:t>
            </a:r>
          </a:p>
          <a:p>
            <a:pPr lvl="1">
              <a:spcBef>
                <a:spcPts val="0"/>
              </a:spcBef>
              <a:spcAft>
                <a:spcPts val="400"/>
              </a:spcAft>
              <a:buFont typeface="Wingdings" panose="05000000000000000000" pitchFamily="2" charset="2"/>
              <a:buChar char="ü"/>
            </a:pPr>
            <a:r>
              <a:rPr lang="en-GB" sz="1600" dirty="0"/>
              <a:t>Demonstrate your ability to study to level 5 foundation degree level and commit to completing the Nursing Associate Apprenticeship programme</a:t>
            </a:r>
          </a:p>
          <a:p>
            <a:pPr marL="514350" indent="-457200">
              <a:buFont typeface="Wingdings" panose="05000000000000000000" pitchFamily="2" charset="2"/>
              <a:buChar char="v"/>
            </a:pPr>
            <a:r>
              <a:rPr lang="en-GB" sz="1600" dirty="0"/>
              <a:t>Some student places are available through direct application to universities; applicants accepted this way will need to fund their own training</a:t>
            </a:r>
          </a:p>
        </p:txBody>
      </p:sp>
    </p:spTree>
    <p:extLst>
      <p:ext uri="{BB962C8B-B14F-4D97-AF65-F5344CB8AC3E}">
        <p14:creationId xmlns:p14="http://schemas.microsoft.com/office/powerpoint/2010/main" val="3547066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5979"/>
            <a:ext cx="7920880" cy="709587"/>
          </a:xfrm>
        </p:spPr>
        <p:txBody>
          <a:bodyPr>
            <a:normAutofit/>
          </a:bodyPr>
          <a:lstStyle/>
          <a:p>
            <a:r>
              <a:rPr lang="en-GB" sz="3200" b="1" dirty="0"/>
              <a:t>Apprenticeship levels and eligibility </a:t>
            </a:r>
          </a:p>
        </p:txBody>
      </p:sp>
      <p:sp>
        <p:nvSpPr>
          <p:cNvPr id="4" name="Rectangle 2">
            <a:extLst>
              <a:ext uri="{FF2B5EF4-FFF2-40B4-BE49-F238E27FC236}">
                <a16:creationId xmlns:a16="http://schemas.microsoft.com/office/drawing/2014/main" id="{F055C848-333A-46C6-8446-AE5A26E6823F}"/>
              </a:ext>
            </a:extLst>
          </p:cNvPr>
          <p:cNvSpPr>
            <a:spLocks noGrp="1" noChangeArrowheads="1"/>
          </p:cNvSpPr>
          <p:nvPr>
            <p:ph idx="1"/>
          </p:nvPr>
        </p:nvSpPr>
        <p:spPr bwMode="auto">
          <a:xfrm>
            <a:off x="539552" y="1059582"/>
            <a:ext cx="3672408" cy="1080120"/>
          </a:xfrm>
          <a:prstGeom prst="rect">
            <a:avLst/>
          </a:prstGeom>
          <a:ln>
            <a:noFill/>
          </a:ln>
        </p:spPr>
        <p:style>
          <a:lnRef idx="2">
            <a:schemeClr val="accent5"/>
          </a:lnRef>
          <a:fillRef idx="1">
            <a:schemeClr val="lt1"/>
          </a:fillRef>
          <a:effectRef idx="0">
            <a:schemeClr val="accent5"/>
          </a:effectRef>
          <a:fontRef idx="minor">
            <a:schemeClr val="dk1"/>
          </a:fontRef>
        </p:style>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83000"/>
              </a:lnSpc>
              <a:spcAft>
                <a:spcPts val="600"/>
              </a:spcAft>
              <a:buClrTx/>
              <a:buSzTx/>
              <a:tabLst/>
            </a:pPr>
            <a:r>
              <a:rPr kumimoji="0" lang="en-US" altLang="en-US" sz="1050" b="1" i="0" u="none" strike="noStrike" cap="all" spc="-100" normalizeH="0" dirty="0" smtClean="0">
                <a:ln>
                  <a:noFill/>
                </a:ln>
                <a:latin typeface="+mn-lt"/>
              </a:rPr>
              <a:t>Levels of apprenticeship</a:t>
            </a:r>
          </a:p>
          <a:p>
            <a:pPr marL="0" marR="0" lvl="0" indent="0" algn="ctr" eaLnBrk="1" fontAlgn="base" hangingPunct="1">
              <a:lnSpc>
                <a:spcPct val="83000"/>
              </a:lnSpc>
              <a:spcAft>
                <a:spcPts val="600"/>
              </a:spcAft>
              <a:buClrTx/>
              <a:buSzTx/>
              <a:tabLst/>
            </a:pPr>
            <a:r>
              <a:rPr kumimoji="0" lang="en-US" altLang="en-US" sz="1050" b="1" i="0" u="none" strike="noStrike" cap="all" spc="-100" normalizeH="0" dirty="0" smtClean="0">
                <a:ln>
                  <a:noFill/>
                </a:ln>
                <a:latin typeface="+mn-lt"/>
              </a:rPr>
              <a:t>Apprenticeships </a:t>
            </a:r>
            <a:r>
              <a:rPr kumimoji="0" lang="en-US" altLang="en-US" sz="1050" b="1" i="0" u="none" strike="noStrike" cap="all" spc="-100" normalizeH="0" dirty="0">
                <a:ln>
                  <a:noFill/>
                </a:ln>
                <a:latin typeface="+mn-lt"/>
              </a:rPr>
              <a:t>have equivalent educational levels</a:t>
            </a:r>
            <a:r>
              <a:rPr kumimoji="0" lang="en-US" altLang="en-US" sz="1050" b="1" i="0" u="none" strike="noStrike" cap="all" spc="-100" normalizeH="0" dirty="0" smtClean="0">
                <a:ln>
                  <a:noFill/>
                </a:ln>
                <a:latin typeface="+mn-lt"/>
              </a:rPr>
              <a:t>.</a:t>
            </a:r>
            <a:endParaRPr kumimoji="0" lang="en-US" altLang="en-US" sz="800" b="1" i="0" u="none" strike="noStrike" cap="all" spc="-100" normalizeH="0" dirty="0">
              <a:ln>
                <a:noFill/>
              </a:ln>
              <a:latin typeface="+mn-lt"/>
            </a:endParaRPr>
          </a:p>
          <a:p>
            <a:pPr marL="0" marR="0" lvl="0" indent="0" algn="ctr" eaLnBrk="1" fontAlgn="base" hangingPunct="1">
              <a:lnSpc>
                <a:spcPct val="83000"/>
              </a:lnSpc>
              <a:spcAft>
                <a:spcPts val="600"/>
              </a:spcAft>
              <a:buClrTx/>
              <a:buSzTx/>
              <a:tabLst/>
            </a:pPr>
            <a:r>
              <a:rPr kumimoji="0" lang="en-US" altLang="en-US" sz="1050" b="1" i="0" u="none" strike="noStrike" cap="all" spc="-100" normalizeH="0" dirty="0" smtClean="0">
                <a:ln>
                  <a:noFill/>
                </a:ln>
                <a:latin typeface="+mn-lt"/>
              </a:rPr>
              <a:t>Some </a:t>
            </a:r>
            <a:r>
              <a:rPr kumimoji="0" lang="en-US" altLang="en-US" sz="1050" b="1" i="0" u="none" strike="noStrike" cap="all" spc="-100" normalizeH="0" dirty="0">
                <a:ln>
                  <a:noFill/>
                </a:ln>
                <a:latin typeface="+mn-lt"/>
              </a:rPr>
              <a:t>apprenticeships may also give you an additional qualification, such as a diploma</a:t>
            </a:r>
            <a:r>
              <a:rPr kumimoji="0" lang="en-US" altLang="en-US" sz="1600" b="1" i="0" u="none" strike="noStrike" cap="all" spc="-100" normalizeH="0" dirty="0">
                <a:ln>
                  <a:noFill/>
                </a:ln>
                <a:latin typeface="+mj-lt"/>
              </a:rPr>
              <a:t>.</a:t>
            </a:r>
          </a:p>
        </p:txBody>
      </p:sp>
      <p:graphicFrame>
        <p:nvGraphicFramePr>
          <p:cNvPr id="5" name="Table 4">
            <a:extLst>
              <a:ext uri="{FF2B5EF4-FFF2-40B4-BE49-F238E27FC236}">
                <a16:creationId xmlns:a16="http://schemas.microsoft.com/office/drawing/2014/main" id="{25E835D2-055E-443C-8EFA-4D411BB956C5}"/>
              </a:ext>
            </a:extLst>
          </p:cNvPr>
          <p:cNvGraphicFramePr>
            <a:graphicFrameLocks noGrp="1"/>
          </p:cNvGraphicFramePr>
          <p:nvPr>
            <p:extLst>
              <p:ext uri="{D42A27DB-BD31-4B8C-83A1-F6EECF244321}">
                <p14:modId xmlns:p14="http://schemas.microsoft.com/office/powerpoint/2010/main" val="3855593830"/>
              </p:ext>
            </p:extLst>
          </p:nvPr>
        </p:nvGraphicFramePr>
        <p:xfrm>
          <a:off x="539553" y="2094925"/>
          <a:ext cx="3672409" cy="2372150"/>
        </p:xfrm>
        <a:graphic>
          <a:graphicData uri="http://schemas.openxmlformats.org/drawingml/2006/table">
            <a:tbl>
              <a:tblPr firstRow="1" bandRow="1"/>
              <a:tblGrid>
                <a:gridCol w="1210986">
                  <a:extLst>
                    <a:ext uri="{9D8B030D-6E8A-4147-A177-3AD203B41FA5}">
                      <a16:colId xmlns:a16="http://schemas.microsoft.com/office/drawing/2014/main" val="3845072346"/>
                    </a:ext>
                  </a:extLst>
                </a:gridCol>
                <a:gridCol w="963083">
                  <a:extLst>
                    <a:ext uri="{9D8B030D-6E8A-4147-A177-3AD203B41FA5}">
                      <a16:colId xmlns:a16="http://schemas.microsoft.com/office/drawing/2014/main" val="2116955877"/>
                    </a:ext>
                  </a:extLst>
                </a:gridCol>
                <a:gridCol w="1498340">
                  <a:extLst>
                    <a:ext uri="{9D8B030D-6E8A-4147-A177-3AD203B41FA5}">
                      <a16:colId xmlns:a16="http://schemas.microsoft.com/office/drawing/2014/main" val="4070884109"/>
                    </a:ext>
                  </a:extLst>
                </a:gridCol>
              </a:tblGrid>
              <a:tr h="548833">
                <a:tc>
                  <a:txBody>
                    <a:bodyPr/>
                    <a:lstStyle/>
                    <a:p>
                      <a:pPr fontAlgn="t"/>
                      <a:endParaRPr lang="en-GB" sz="1400" b="0" dirty="0">
                        <a:effectLst/>
                        <a:latin typeface="inherit"/>
                      </a:endParaRPr>
                    </a:p>
                  </a:txBody>
                  <a:tcPr marL="79304" marR="82608" marT="110144" marB="110144">
                    <a:lnL>
                      <a:noFill/>
                    </a:lnL>
                    <a:lnR>
                      <a:noFill/>
                    </a:lnR>
                    <a:lnT>
                      <a:noFill/>
                    </a:lnT>
                    <a:lnB w="9525" cap="flat" cmpd="sng" algn="ctr">
                      <a:solidFill>
                        <a:srgbClr val="B1B4B6"/>
                      </a:solidFill>
                      <a:prstDash val="solid"/>
                      <a:round/>
                      <a:headEnd type="none" w="med" len="med"/>
                      <a:tailEnd type="none" w="med" len="med"/>
                    </a:lnB>
                    <a:solidFill>
                      <a:schemeClr val="bg2"/>
                    </a:solidFill>
                  </a:tcPr>
                </a:tc>
                <a:tc>
                  <a:txBody>
                    <a:bodyPr/>
                    <a:lstStyle/>
                    <a:p>
                      <a:pPr algn="l" fontAlgn="t"/>
                      <a:r>
                        <a:rPr lang="en-GB" sz="1000" b="1" dirty="0">
                          <a:solidFill>
                            <a:srgbClr val="0B0C0C"/>
                          </a:solidFill>
                          <a:effectLst/>
                          <a:latin typeface="nta"/>
                        </a:rPr>
                        <a:t>Level</a:t>
                      </a:r>
                    </a:p>
                  </a:txBody>
                  <a:tcPr marL="79304" marR="82608" marT="110144" marB="110144">
                    <a:lnL>
                      <a:noFill/>
                    </a:lnL>
                    <a:lnR>
                      <a:noFill/>
                    </a:lnR>
                    <a:lnT>
                      <a:noFill/>
                    </a:lnT>
                    <a:lnB w="9525" cap="flat" cmpd="sng" algn="ctr">
                      <a:solidFill>
                        <a:srgbClr val="B1B4B6"/>
                      </a:solidFill>
                      <a:prstDash val="solid"/>
                      <a:round/>
                      <a:headEnd type="none" w="med" len="med"/>
                      <a:tailEnd type="none" w="med" len="med"/>
                    </a:lnB>
                    <a:solidFill>
                      <a:schemeClr val="bg2"/>
                    </a:solidFill>
                  </a:tcPr>
                </a:tc>
                <a:tc>
                  <a:txBody>
                    <a:bodyPr/>
                    <a:lstStyle/>
                    <a:p>
                      <a:pPr algn="l" fontAlgn="t"/>
                      <a:r>
                        <a:rPr lang="en-GB" sz="1000" b="1" dirty="0">
                          <a:solidFill>
                            <a:srgbClr val="0B0C0C"/>
                          </a:solidFill>
                          <a:effectLst/>
                          <a:latin typeface="nta"/>
                        </a:rPr>
                        <a:t>Equivalent educational level</a:t>
                      </a:r>
                    </a:p>
                  </a:txBody>
                  <a:tcPr marL="79304" marR="82608" marT="110144" marB="110144">
                    <a:lnL>
                      <a:noFill/>
                    </a:lnL>
                    <a:lnR>
                      <a:noFill/>
                    </a:lnR>
                    <a:lnT>
                      <a:noFill/>
                    </a:lnT>
                    <a:lnB w="9525" cap="flat" cmpd="sng" algn="ctr">
                      <a:solidFill>
                        <a:srgbClr val="B1B4B6"/>
                      </a:solidFill>
                      <a:prstDash val="solid"/>
                      <a:round/>
                      <a:headEnd type="none" w="med" len="med"/>
                      <a:tailEnd type="none" w="med" len="med"/>
                    </a:lnB>
                    <a:solidFill>
                      <a:schemeClr val="bg2"/>
                    </a:solidFill>
                  </a:tcPr>
                </a:tc>
                <a:extLst>
                  <a:ext uri="{0D108BD9-81ED-4DB2-BD59-A6C34878D82A}">
                    <a16:rowId xmlns:a16="http://schemas.microsoft.com/office/drawing/2014/main" val="4115455000"/>
                  </a:ext>
                </a:extLst>
              </a:tr>
              <a:tr h="400453">
                <a:tc>
                  <a:txBody>
                    <a:bodyPr/>
                    <a:lstStyle/>
                    <a:p>
                      <a:pPr algn="l" fontAlgn="t"/>
                      <a:r>
                        <a:rPr lang="en-GB" sz="1000" b="1" dirty="0">
                          <a:solidFill>
                            <a:srgbClr val="0B0C0C"/>
                          </a:solidFill>
                          <a:effectLst/>
                          <a:latin typeface="nta"/>
                        </a:rPr>
                        <a:t>Intermediate</a:t>
                      </a:r>
                    </a:p>
                  </a:txBody>
                  <a:tcPr marL="79304" marR="82608" marT="110144" marB="11014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chemeClr val="bg2"/>
                    </a:solidFill>
                  </a:tcPr>
                </a:tc>
                <a:tc>
                  <a:txBody>
                    <a:bodyPr/>
                    <a:lstStyle/>
                    <a:p>
                      <a:pPr fontAlgn="t"/>
                      <a:r>
                        <a:rPr lang="en-GB" sz="1000" b="0" dirty="0">
                          <a:effectLst/>
                          <a:latin typeface="inherit"/>
                        </a:rPr>
                        <a:t>2</a:t>
                      </a:r>
                    </a:p>
                  </a:txBody>
                  <a:tcPr marL="79304" marR="82608" marT="110144" marB="11014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chemeClr val="bg2"/>
                    </a:solidFill>
                  </a:tcPr>
                </a:tc>
                <a:tc>
                  <a:txBody>
                    <a:bodyPr/>
                    <a:lstStyle/>
                    <a:p>
                      <a:pPr fontAlgn="t"/>
                      <a:r>
                        <a:rPr lang="en-GB" sz="1000" b="0" dirty="0">
                          <a:effectLst/>
                          <a:latin typeface="inherit"/>
                        </a:rPr>
                        <a:t>GCSE</a:t>
                      </a:r>
                    </a:p>
                  </a:txBody>
                  <a:tcPr marL="79304" marR="82608" marT="110144" marB="11014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chemeClr val="bg2"/>
                    </a:solidFill>
                  </a:tcPr>
                </a:tc>
                <a:extLst>
                  <a:ext uri="{0D108BD9-81ED-4DB2-BD59-A6C34878D82A}">
                    <a16:rowId xmlns:a16="http://schemas.microsoft.com/office/drawing/2014/main" val="2581961040"/>
                  </a:ext>
                </a:extLst>
              </a:tr>
              <a:tr h="362226">
                <a:tc>
                  <a:txBody>
                    <a:bodyPr/>
                    <a:lstStyle/>
                    <a:p>
                      <a:pPr algn="l" fontAlgn="t"/>
                      <a:r>
                        <a:rPr lang="en-GB" sz="1000" b="1" dirty="0">
                          <a:solidFill>
                            <a:srgbClr val="0B0C0C"/>
                          </a:solidFill>
                          <a:effectLst/>
                          <a:latin typeface="nta"/>
                        </a:rPr>
                        <a:t>Advanced</a:t>
                      </a:r>
                    </a:p>
                  </a:txBody>
                  <a:tcPr marL="79304" marR="82608" marT="110144" marB="11014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chemeClr val="bg2"/>
                    </a:solidFill>
                  </a:tcPr>
                </a:tc>
                <a:tc>
                  <a:txBody>
                    <a:bodyPr/>
                    <a:lstStyle/>
                    <a:p>
                      <a:pPr fontAlgn="t"/>
                      <a:r>
                        <a:rPr lang="en-GB" sz="1000" b="0" dirty="0">
                          <a:effectLst/>
                          <a:latin typeface="inherit"/>
                        </a:rPr>
                        <a:t>3</a:t>
                      </a:r>
                    </a:p>
                  </a:txBody>
                  <a:tcPr marL="79304" marR="82608" marT="110144" marB="11014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chemeClr val="bg2"/>
                    </a:solidFill>
                  </a:tcPr>
                </a:tc>
                <a:tc>
                  <a:txBody>
                    <a:bodyPr/>
                    <a:lstStyle/>
                    <a:p>
                      <a:pPr fontAlgn="t"/>
                      <a:r>
                        <a:rPr lang="en-GB" sz="1000" b="0" dirty="0">
                          <a:effectLst/>
                          <a:latin typeface="inherit"/>
                        </a:rPr>
                        <a:t>A level</a:t>
                      </a:r>
                    </a:p>
                  </a:txBody>
                  <a:tcPr marL="79304" marR="82608" marT="110144" marB="11014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chemeClr val="bg2"/>
                    </a:solidFill>
                  </a:tcPr>
                </a:tc>
                <a:extLst>
                  <a:ext uri="{0D108BD9-81ED-4DB2-BD59-A6C34878D82A}">
                    <a16:rowId xmlns:a16="http://schemas.microsoft.com/office/drawing/2014/main" val="2158341370"/>
                  </a:ext>
                </a:extLst>
              </a:tr>
              <a:tr h="510347">
                <a:tc>
                  <a:txBody>
                    <a:bodyPr/>
                    <a:lstStyle/>
                    <a:p>
                      <a:pPr algn="l" fontAlgn="t"/>
                      <a:r>
                        <a:rPr lang="en-GB" sz="1000" b="1" dirty="0">
                          <a:solidFill>
                            <a:srgbClr val="0B0C0C"/>
                          </a:solidFill>
                          <a:effectLst/>
                          <a:latin typeface="nta"/>
                        </a:rPr>
                        <a:t>Higher</a:t>
                      </a:r>
                    </a:p>
                  </a:txBody>
                  <a:tcPr marL="79304" marR="82608" marT="110144" marB="11014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chemeClr val="bg2"/>
                    </a:solidFill>
                  </a:tcPr>
                </a:tc>
                <a:tc>
                  <a:txBody>
                    <a:bodyPr/>
                    <a:lstStyle/>
                    <a:p>
                      <a:pPr fontAlgn="t"/>
                      <a:r>
                        <a:rPr lang="en-GB" sz="1000" b="0" dirty="0">
                          <a:effectLst/>
                          <a:latin typeface="inherit"/>
                        </a:rPr>
                        <a:t>4,5,6 and 7</a:t>
                      </a:r>
                    </a:p>
                  </a:txBody>
                  <a:tcPr marL="79304" marR="82608" marT="110144" marB="11014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chemeClr val="bg2"/>
                    </a:solidFill>
                  </a:tcPr>
                </a:tc>
                <a:tc>
                  <a:txBody>
                    <a:bodyPr/>
                    <a:lstStyle/>
                    <a:p>
                      <a:pPr fontAlgn="t"/>
                      <a:r>
                        <a:rPr lang="en-GB" sz="1000" b="0" dirty="0">
                          <a:effectLst/>
                          <a:latin typeface="inherit"/>
                        </a:rPr>
                        <a:t>Foundation degree and above</a:t>
                      </a:r>
                    </a:p>
                  </a:txBody>
                  <a:tcPr marL="79304" marR="82608" marT="110144" marB="11014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chemeClr val="bg2"/>
                    </a:solidFill>
                  </a:tcPr>
                </a:tc>
                <a:extLst>
                  <a:ext uri="{0D108BD9-81ED-4DB2-BD59-A6C34878D82A}">
                    <a16:rowId xmlns:a16="http://schemas.microsoft.com/office/drawing/2014/main" val="2997925432"/>
                  </a:ext>
                </a:extLst>
              </a:tr>
              <a:tr h="510347">
                <a:tc>
                  <a:txBody>
                    <a:bodyPr/>
                    <a:lstStyle/>
                    <a:p>
                      <a:pPr algn="l" fontAlgn="t"/>
                      <a:r>
                        <a:rPr lang="en-GB" sz="1000" b="1" dirty="0">
                          <a:solidFill>
                            <a:srgbClr val="0B0C0C"/>
                          </a:solidFill>
                          <a:effectLst/>
                          <a:latin typeface="nta"/>
                        </a:rPr>
                        <a:t>Degree</a:t>
                      </a:r>
                    </a:p>
                  </a:txBody>
                  <a:tcPr marL="79304" marR="82608" marT="110144" marB="11014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chemeClr val="bg2"/>
                    </a:solidFill>
                  </a:tcPr>
                </a:tc>
                <a:tc>
                  <a:txBody>
                    <a:bodyPr/>
                    <a:lstStyle/>
                    <a:p>
                      <a:pPr fontAlgn="t"/>
                      <a:r>
                        <a:rPr lang="en-GB" sz="1000" b="0" dirty="0">
                          <a:effectLst/>
                          <a:latin typeface="inherit"/>
                        </a:rPr>
                        <a:t>6 and 7</a:t>
                      </a:r>
                    </a:p>
                  </a:txBody>
                  <a:tcPr marL="79304" marR="82608" marT="110144" marB="11014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chemeClr val="bg2"/>
                    </a:solidFill>
                  </a:tcPr>
                </a:tc>
                <a:tc>
                  <a:txBody>
                    <a:bodyPr/>
                    <a:lstStyle/>
                    <a:p>
                      <a:pPr fontAlgn="t"/>
                      <a:r>
                        <a:rPr lang="en-GB" sz="1000" b="0" dirty="0">
                          <a:effectLst/>
                          <a:latin typeface="inherit"/>
                        </a:rPr>
                        <a:t>Bachelor’s or master’s degree</a:t>
                      </a:r>
                    </a:p>
                  </a:txBody>
                  <a:tcPr marL="79304" marR="82608" marT="110144" marB="11014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chemeClr val="bg2"/>
                    </a:solidFill>
                  </a:tcPr>
                </a:tc>
                <a:extLst>
                  <a:ext uri="{0D108BD9-81ED-4DB2-BD59-A6C34878D82A}">
                    <a16:rowId xmlns:a16="http://schemas.microsoft.com/office/drawing/2014/main" val="1029837207"/>
                  </a:ext>
                </a:extLst>
              </a:tr>
            </a:tbl>
          </a:graphicData>
        </a:graphic>
      </p:graphicFrame>
      <p:sp>
        <p:nvSpPr>
          <p:cNvPr id="6" name="Freeform: Shape 56">
            <a:extLst>
              <a:ext uri="{FF2B5EF4-FFF2-40B4-BE49-F238E27FC236}">
                <a16:creationId xmlns:a16="http://schemas.microsoft.com/office/drawing/2014/main" id="{D4F38BA7-AAA9-4209-BAF6-983D0023FEAA}"/>
              </a:ext>
            </a:extLst>
          </p:cNvPr>
          <p:cNvSpPr/>
          <p:nvPr/>
        </p:nvSpPr>
        <p:spPr>
          <a:xfrm>
            <a:off x="5940152" y="1203598"/>
            <a:ext cx="1293472" cy="1120223"/>
          </a:xfrm>
          <a:custGeom>
            <a:avLst/>
            <a:gdLst>
              <a:gd name="connsiteX0" fmla="*/ 0 w 5039221"/>
              <a:gd name="connsiteY0" fmla="*/ 0 h 2143728"/>
              <a:gd name="connsiteX1" fmla="*/ 3967357 w 5039221"/>
              <a:gd name="connsiteY1" fmla="*/ 0 h 2143728"/>
              <a:gd name="connsiteX2" fmla="*/ 5039221 w 5039221"/>
              <a:gd name="connsiteY2" fmla="*/ 1071864 h 2143728"/>
              <a:gd name="connsiteX3" fmla="*/ 3967357 w 5039221"/>
              <a:gd name="connsiteY3" fmla="*/ 2143728 h 2143728"/>
              <a:gd name="connsiteX4" fmla="*/ 0 w 5039221"/>
              <a:gd name="connsiteY4" fmla="*/ 2143728 h 2143728"/>
              <a:gd name="connsiteX5" fmla="*/ 1071864 w 5039221"/>
              <a:gd name="connsiteY5" fmla="*/ 1071864 h 2143728"/>
              <a:gd name="connsiteX6" fmla="*/ 0 w 5039221"/>
              <a:gd name="connsiteY6" fmla="*/ 0 h 214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9221" h="2143728">
                <a:moveTo>
                  <a:pt x="5039220" y="0"/>
                </a:moveTo>
                <a:lnTo>
                  <a:pt x="5039220" y="1687748"/>
                </a:lnTo>
                <a:lnTo>
                  <a:pt x="2519611" y="2143728"/>
                </a:lnTo>
                <a:lnTo>
                  <a:pt x="1" y="1687748"/>
                </a:lnTo>
                <a:lnTo>
                  <a:pt x="1" y="0"/>
                </a:lnTo>
                <a:lnTo>
                  <a:pt x="2519611" y="455980"/>
                </a:lnTo>
                <a:lnTo>
                  <a:pt x="5039220" y="0"/>
                </a:lnTo>
                <a:close/>
              </a:path>
            </a:pathLst>
          </a:custGeom>
          <a:solidFill>
            <a:schemeClr val="accent3">
              <a:lumMod val="40000"/>
              <a:lumOff val="60000"/>
            </a:schemeClr>
          </a:solidFill>
          <a:ln>
            <a:solidFill>
              <a:schemeClr val="accent4">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089645" rIns="17781" bIns="1089644" numCol="1" spcCol="1270" anchor="ctr" anchorCtr="0">
            <a:noAutofit/>
          </a:bodyPr>
          <a:lstStyle/>
          <a:p>
            <a:pPr marL="0" lvl="0" indent="0" algn="ctr" defTabSz="1244600">
              <a:lnSpc>
                <a:spcPct val="90000"/>
              </a:lnSpc>
              <a:spcBef>
                <a:spcPct val="0"/>
              </a:spcBef>
              <a:spcAft>
                <a:spcPct val="35000"/>
              </a:spcAft>
              <a:buNone/>
            </a:pPr>
            <a:r>
              <a:rPr lang="en-GB" sz="2800" b="1" kern="1200" dirty="0">
                <a:ln>
                  <a:solidFill>
                    <a:srgbClr val="008080"/>
                  </a:solidFill>
                </a:ln>
                <a:solidFill>
                  <a:srgbClr val="008080"/>
                </a:solidFill>
              </a:rPr>
              <a:t>Eligible?</a:t>
            </a:r>
            <a:endParaRPr lang="en-GB" sz="1800" b="1" kern="1200" dirty="0">
              <a:ln>
                <a:solidFill>
                  <a:srgbClr val="008080"/>
                </a:solidFill>
              </a:ln>
              <a:solidFill>
                <a:srgbClr val="008080"/>
              </a:solidFill>
            </a:endParaRPr>
          </a:p>
        </p:txBody>
      </p:sp>
      <p:sp>
        <p:nvSpPr>
          <p:cNvPr id="7" name="Freeform: Shape 57">
            <a:extLst>
              <a:ext uri="{FF2B5EF4-FFF2-40B4-BE49-F238E27FC236}">
                <a16:creationId xmlns:a16="http://schemas.microsoft.com/office/drawing/2014/main" id="{1F3ECF33-87FE-4745-A0A5-E81507D1EBC2}"/>
              </a:ext>
            </a:extLst>
          </p:cNvPr>
          <p:cNvSpPr/>
          <p:nvPr/>
        </p:nvSpPr>
        <p:spPr>
          <a:xfrm>
            <a:off x="5148064" y="2571750"/>
            <a:ext cx="2664296" cy="1903631"/>
          </a:xfrm>
          <a:custGeom>
            <a:avLst/>
            <a:gdLst>
              <a:gd name="connsiteX0" fmla="*/ 450827 w 4137585"/>
              <a:gd name="connsiteY0" fmla="*/ 0 h 2704906"/>
              <a:gd name="connsiteX1" fmla="*/ 3686758 w 4137585"/>
              <a:gd name="connsiteY1" fmla="*/ 0 h 2704906"/>
              <a:gd name="connsiteX2" fmla="*/ 4137585 w 4137585"/>
              <a:gd name="connsiteY2" fmla="*/ 450827 h 2704906"/>
              <a:gd name="connsiteX3" fmla="*/ 4137585 w 4137585"/>
              <a:gd name="connsiteY3" fmla="*/ 2704906 h 2704906"/>
              <a:gd name="connsiteX4" fmla="*/ 4137585 w 4137585"/>
              <a:gd name="connsiteY4" fmla="*/ 2704906 h 2704906"/>
              <a:gd name="connsiteX5" fmla="*/ 0 w 4137585"/>
              <a:gd name="connsiteY5" fmla="*/ 2704906 h 2704906"/>
              <a:gd name="connsiteX6" fmla="*/ 0 w 4137585"/>
              <a:gd name="connsiteY6" fmla="*/ 2704906 h 2704906"/>
              <a:gd name="connsiteX7" fmla="*/ 0 w 4137585"/>
              <a:gd name="connsiteY7" fmla="*/ 450827 h 2704906"/>
              <a:gd name="connsiteX8" fmla="*/ 450827 w 4137585"/>
              <a:gd name="connsiteY8" fmla="*/ 0 h 270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7585" h="2704906">
                <a:moveTo>
                  <a:pt x="4137584" y="294724"/>
                </a:moveTo>
                <a:lnTo>
                  <a:pt x="4137584" y="2410182"/>
                </a:lnTo>
                <a:cubicBezTo>
                  <a:pt x="4137584" y="2572953"/>
                  <a:pt x="3828835" y="2704906"/>
                  <a:pt x="3447973" y="2704906"/>
                </a:cubicBezTo>
                <a:lnTo>
                  <a:pt x="1" y="2704906"/>
                </a:lnTo>
                <a:lnTo>
                  <a:pt x="1" y="2704906"/>
                </a:lnTo>
                <a:lnTo>
                  <a:pt x="1" y="0"/>
                </a:lnTo>
                <a:lnTo>
                  <a:pt x="1" y="0"/>
                </a:lnTo>
                <a:lnTo>
                  <a:pt x="3447973" y="0"/>
                </a:lnTo>
                <a:cubicBezTo>
                  <a:pt x="3828835" y="0"/>
                  <a:pt x="4137584" y="131953"/>
                  <a:pt x="4137584" y="294724"/>
                </a:cubicBezTo>
                <a:close/>
              </a:path>
            </a:pathLst>
          </a:custGeom>
          <a:solidFill>
            <a:schemeClr val="bg1">
              <a:alpha val="90000"/>
            </a:schemeClr>
          </a:solidFill>
          <a:ln>
            <a:solidFill>
              <a:srgbClr val="0080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151094" rIns="151093" bIns="151093" numCol="1" spcCol="1270" anchor="ctr" anchorCtr="0">
            <a:noAutofit/>
          </a:bodyPr>
          <a:lstStyle/>
          <a:p>
            <a:pPr marL="285750" lvl="1" indent="-285750" algn="l" defTabSz="1333500">
              <a:lnSpc>
                <a:spcPct val="90000"/>
              </a:lnSpc>
              <a:spcBef>
                <a:spcPct val="0"/>
              </a:spcBef>
              <a:spcAft>
                <a:spcPct val="15000"/>
              </a:spcAft>
              <a:buChar char="•"/>
            </a:pPr>
            <a:r>
              <a:rPr lang="en-GB" sz="1600" kern="1200" dirty="0"/>
              <a:t>Check with training provider that any previous qualifications are </a:t>
            </a:r>
            <a:r>
              <a:rPr lang="en-GB" sz="1600" kern="1200" dirty="0" smtClean="0"/>
              <a:t>suitable.</a:t>
            </a:r>
            <a:endParaRPr lang="en-GB" sz="1600" kern="1200" dirty="0"/>
          </a:p>
          <a:p>
            <a:pPr marL="285750" lvl="1" indent="-285750" algn="l" defTabSz="1333500">
              <a:lnSpc>
                <a:spcPct val="90000"/>
              </a:lnSpc>
              <a:spcBef>
                <a:spcPct val="0"/>
              </a:spcBef>
              <a:spcAft>
                <a:spcPct val="15000"/>
              </a:spcAft>
              <a:buChar char="•"/>
            </a:pPr>
            <a:r>
              <a:rPr lang="en-GB" sz="1600" kern="1200" dirty="0" smtClean="0"/>
              <a:t>Achieved the pre-requisite qualifications (e.g</a:t>
            </a:r>
            <a:r>
              <a:rPr lang="en-GB" sz="1600" kern="1200" dirty="0"/>
              <a:t>. Maths and English </a:t>
            </a:r>
            <a:r>
              <a:rPr lang="en-GB" sz="1600" kern="1200" dirty="0" smtClean="0"/>
              <a:t>level 2</a:t>
            </a:r>
            <a:r>
              <a:rPr lang="en-GB" sz="1600" kern="1200" dirty="0"/>
              <a:t>)</a:t>
            </a:r>
          </a:p>
        </p:txBody>
      </p:sp>
    </p:spTree>
    <p:extLst>
      <p:ext uri="{BB962C8B-B14F-4D97-AF65-F5344CB8AC3E}">
        <p14:creationId xmlns:p14="http://schemas.microsoft.com/office/powerpoint/2010/main" val="3547066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AAC91F79AD9A428B4FF68C692CFC2E" ma:contentTypeVersion="2" ma:contentTypeDescription="Create a new document." ma:contentTypeScope="" ma:versionID="0067c31902bb1e1199fb65c9a511c5ae">
  <xsd:schema xmlns:xsd="http://www.w3.org/2001/XMLSchema" xmlns:xs="http://www.w3.org/2001/XMLSchema" xmlns:p="http://schemas.microsoft.com/office/2006/metadata/properties" xmlns:ns2="8c64adfd-2595-46db-a639-aa1606d4250e" targetNamespace="http://schemas.microsoft.com/office/2006/metadata/properties" ma:root="true" ma:fieldsID="c7b2aae2e087787b155f454d3113d565" ns2:_="">
    <xsd:import namespace="8c64adfd-2595-46db-a639-aa1606d4250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4adfd-2595-46db-a639-aa1606d425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D96FFA-80BB-4D38-BD5D-358E55FD981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8c64adfd-2595-46db-a639-aa1606d4250e"/>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E7C8F2A-C533-4DEC-8E40-D6194B6A6F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4adfd-2595-46db-a639-aa1606d425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0665D9-FA3D-4657-8742-9E35595D30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597</TotalTime>
  <Words>706</Words>
  <Application>Microsoft Office PowerPoint</Application>
  <PresentationFormat>On-screen Show (16:9)</PresentationFormat>
  <Paragraphs>88</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inherit</vt:lpstr>
      <vt:lpstr>nta</vt:lpstr>
      <vt:lpstr>Times New Roman</vt:lpstr>
      <vt:lpstr>Wingdings</vt:lpstr>
      <vt:lpstr>Office Theme</vt:lpstr>
      <vt:lpstr> Virtual Future Heroes Nursing Associate  </vt:lpstr>
      <vt:lpstr>House Keeping</vt:lpstr>
      <vt:lpstr> Nursing Associates:  ‘earn while you learn’  </vt:lpstr>
      <vt:lpstr>What is a Nursing Associate? </vt:lpstr>
      <vt:lpstr>Why be a Student Nursing Associate?</vt:lpstr>
      <vt:lpstr>Let’s hear from our ambassadors</vt:lpstr>
      <vt:lpstr>Why study as a Student Nursing Associate?</vt:lpstr>
      <vt:lpstr>Entry requirements</vt:lpstr>
      <vt:lpstr>Apprenticeship levels and eligibility </vt:lpstr>
      <vt:lpstr>Academic study </vt:lpstr>
      <vt:lpstr>Gain experiences and skills</vt:lpstr>
      <vt:lpstr>Nursing Associates ‘fill the gap’</vt:lpstr>
      <vt:lpstr>PowerPoint Presentation</vt:lpstr>
      <vt:lpstr>PowerPoint Presentation</vt:lpstr>
      <vt:lpstr>PowerPoint Presentation</vt:lpstr>
    </vt:vector>
  </TitlesOfParts>
  <Company>NHS HBLICT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Ewan Maddock</dc:creator>
  <cp:lastModifiedBy>Galvin Nicola (RQW) Pr Alexandra Hosp Tr</cp:lastModifiedBy>
  <cp:revision>59</cp:revision>
  <dcterms:created xsi:type="dcterms:W3CDTF">2020-06-15T09:58:00Z</dcterms:created>
  <dcterms:modified xsi:type="dcterms:W3CDTF">2020-12-07T15:47:54Z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0x0101008BAAC91F79AD9A428B4FF68C692CFC2E</vt:lpwstr>
  </property>
</Properties>
</file>